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28" r:id="rId1"/>
  </p:sldMasterIdLst>
  <p:notesMasterIdLst>
    <p:notesMasterId r:id="rId21"/>
  </p:notesMasterIdLst>
  <p:sldIdLst>
    <p:sldId id="256" r:id="rId2"/>
    <p:sldId id="259" r:id="rId3"/>
    <p:sldId id="260" r:id="rId4"/>
    <p:sldId id="257" r:id="rId5"/>
    <p:sldId id="258" r:id="rId6"/>
    <p:sldId id="261" r:id="rId7"/>
    <p:sldId id="262" r:id="rId8"/>
    <p:sldId id="263" r:id="rId9"/>
    <p:sldId id="265" r:id="rId10"/>
    <p:sldId id="266" r:id="rId11"/>
    <p:sldId id="267" r:id="rId12"/>
    <p:sldId id="269" r:id="rId13"/>
    <p:sldId id="268" r:id="rId14"/>
    <p:sldId id="271" r:id="rId15"/>
    <p:sldId id="272" r:id="rId16"/>
    <p:sldId id="270" r:id="rId17"/>
    <p:sldId id="273" r:id="rId18"/>
    <p:sldId id="274" r:id="rId19"/>
    <p:sldId id="27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7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kevinrace:Desktop:WYO:WYO%20Final%20Projec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kevinrace:Desktop:WYO:WYO%20Final%20Projec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0"/>
    </mc:Choice>
    <mc:Fallback>
      <c:style val="20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Species Accumulation Curve – Rock Creek</a:t>
            </a:r>
          </a:p>
        </c:rich>
      </c:tx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47625">
              <a:noFill/>
            </a:ln>
          </c:spPr>
          <c:marker>
            <c:spPr>
              <a:solidFill>
                <a:schemeClr val="bg1">
                  <a:lumMod val="95000"/>
                  <a:lumOff val="5000"/>
                </a:schemeClr>
              </a:solidFill>
            </c:spPr>
          </c:marker>
          <c:xVal>
            <c:numRef>
              <c:f>'Species Accum Curve'!$A$1:$A$64</c:f>
              <c:numCache>
                <c:formatCode>General</c:formatCode>
                <c:ptCount val="64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  <c:pt idx="6">
                  <c:v>7.0</c:v>
                </c:pt>
                <c:pt idx="7">
                  <c:v>8.0</c:v>
                </c:pt>
                <c:pt idx="8">
                  <c:v>9.0</c:v>
                </c:pt>
                <c:pt idx="9">
                  <c:v>10.0</c:v>
                </c:pt>
                <c:pt idx="10">
                  <c:v>11.0</c:v>
                </c:pt>
                <c:pt idx="11">
                  <c:v>12.0</c:v>
                </c:pt>
                <c:pt idx="12">
                  <c:v>13.0</c:v>
                </c:pt>
                <c:pt idx="13">
                  <c:v>14.0</c:v>
                </c:pt>
                <c:pt idx="14">
                  <c:v>15.0</c:v>
                </c:pt>
                <c:pt idx="15">
                  <c:v>16.0</c:v>
                </c:pt>
                <c:pt idx="16">
                  <c:v>17.0</c:v>
                </c:pt>
                <c:pt idx="17">
                  <c:v>18.0</c:v>
                </c:pt>
                <c:pt idx="18">
                  <c:v>19.0</c:v>
                </c:pt>
                <c:pt idx="19">
                  <c:v>20.0</c:v>
                </c:pt>
                <c:pt idx="20">
                  <c:v>21.0</c:v>
                </c:pt>
                <c:pt idx="21">
                  <c:v>22.0</c:v>
                </c:pt>
                <c:pt idx="22">
                  <c:v>23.0</c:v>
                </c:pt>
                <c:pt idx="23">
                  <c:v>24.0</c:v>
                </c:pt>
                <c:pt idx="24">
                  <c:v>25.0</c:v>
                </c:pt>
                <c:pt idx="25">
                  <c:v>26.0</c:v>
                </c:pt>
                <c:pt idx="26">
                  <c:v>27.0</c:v>
                </c:pt>
                <c:pt idx="27">
                  <c:v>28.0</c:v>
                </c:pt>
                <c:pt idx="28">
                  <c:v>29.0</c:v>
                </c:pt>
                <c:pt idx="29">
                  <c:v>30.0</c:v>
                </c:pt>
                <c:pt idx="30">
                  <c:v>31.0</c:v>
                </c:pt>
                <c:pt idx="31">
                  <c:v>32.0</c:v>
                </c:pt>
                <c:pt idx="32">
                  <c:v>33.0</c:v>
                </c:pt>
                <c:pt idx="33">
                  <c:v>34.0</c:v>
                </c:pt>
                <c:pt idx="34">
                  <c:v>35.0</c:v>
                </c:pt>
                <c:pt idx="35">
                  <c:v>36.0</c:v>
                </c:pt>
                <c:pt idx="36">
                  <c:v>37.0</c:v>
                </c:pt>
                <c:pt idx="37">
                  <c:v>38.0</c:v>
                </c:pt>
                <c:pt idx="38">
                  <c:v>39.0</c:v>
                </c:pt>
                <c:pt idx="39">
                  <c:v>40.0</c:v>
                </c:pt>
                <c:pt idx="40">
                  <c:v>41.0</c:v>
                </c:pt>
                <c:pt idx="41">
                  <c:v>42.0</c:v>
                </c:pt>
                <c:pt idx="42">
                  <c:v>43.0</c:v>
                </c:pt>
                <c:pt idx="43">
                  <c:v>44.0</c:v>
                </c:pt>
                <c:pt idx="44">
                  <c:v>45.0</c:v>
                </c:pt>
                <c:pt idx="45">
                  <c:v>46.0</c:v>
                </c:pt>
                <c:pt idx="46">
                  <c:v>47.0</c:v>
                </c:pt>
                <c:pt idx="47">
                  <c:v>48.0</c:v>
                </c:pt>
                <c:pt idx="48">
                  <c:v>49.0</c:v>
                </c:pt>
                <c:pt idx="49">
                  <c:v>50.0</c:v>
                </c:pt>
                <c:pt idx="50">
                  <c:v>51.0</c:v>
                </c:pt>
                <c:pt idx="51">
                  <c:v>52.0</c:v>
                </c:pt>
                <c:pt idx="52">
                  <c:v>53.0</c:v>
                </c:pt>
                <c:pt idx="53">
                  <c:v>54.0</c:v>
                </c:pt>
                <c:pt idx="54">
                  <c:v>55.0</c:v>
                </c:pt>
                <c:pt idx="55">
                  <c:v>56.0</c:v>
                </c:pt>
                <c:pt idx="56">
                  <c:v>57.0</c:v>
                </c:pt>
                <c:pt idx="57">
                  <c:v>58.0</c:v>
                </c:pt>
                <c:pt idx="58">
                  <c:v>59.0</c:v>
                </c:pt>
                <c:pt idx="59">
                  <c:v>60.0</c:v>
                </c:pt>
                <c:pt idx="60">
                  <c:v>61.0</c:v>
                </c:pt>
                <c:pt idx="61">
                  <c:v>62.0</c:v>
                </c:pt>
                <c:pt idx="62">
                  <c:v>63.0</c:v>
                </c:pt>
                <c:pt idx="63">
                  <c:v>64.0</c:v>
                </c:pt>
              </c:numCache>
            </c:numRef>
          </c:xVal>
          <c:yVal>
            <c:numRef>
              <c:f>'Species Accum Curve'!$B$1:$B$64</c:f>
              <c:numCache>
                <c:formatCode>General</c:formatCode>
                <c:ptCount val="64"/>
                <c:pt idx="0">
                  <c:v>1.0</c:v>
                </c:pt>
                <c:pt idx="1">
                  <c:v>2.0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5.0</c:v>
                </c:pt>
                <c:pt idx="7">
                  <c:v>5.0</c:v>
                </c:pt>
                <c:pt idx="8">
                  <c:v>5.0</c:v>
                </c:pt>
                <c:pt idx="9">
                  <c:v>5.0</c:v>
                </c:pt>
                <c:pt idx="10">
                  <c:v>5.0</c:v>
                </c:pt>
                <c:pt idx="11">
                  <c:v>5.0</c:v>
                </c:pt>
                <c:pt idx="12">
                  <c:v>6.0</c:v>
                </c:pt>
                <c:pt idx="13">
                  <c:v>6.0</c:v>
                </c:pt>
                <c:pt idx="14">
                  <c:v>6.0</c:v>
                </c:pt>
                <c:pt idx="15">
                  <c:v>6.0</c:v>
                </c:pt>
                <c:pt idx="16">
                  <c:v>7.0</c:v>
                </c:pt>
                <c:pt idx="17">
                  <c:v>7.0</c:v>
                </c:pt>
                <c:pt idx="18">
                  <c:v>7.0</c:v>
                </c:pt>
                <c:pt idx="19">
                  <c:v>7.0</c:v>
                </c:pt>
                <c:pt idx="20">
                  <c:v>7.0</c:v>
                </c:pt>
                <c:pt idx="21">
                  <c:v>7.0</c:v>
                </c:pt>
                <c:pt idx="22">
                  <c:v>7.0</c:v>
                </c:pt>
                <c:pt idx="23">
                  <c:v>7.0</c:v>
                </c:pt>
                <c:pt idx="24">
                  <c:v>7.0</c:v>
                </c:pt>
                <c:pt idx="25">
                  <c:v>7.0</c:v>
                </c:pt>
                <c:pt idx="26">
                  <c:v>7.0</c:v>
                </c:pt>
                <c:pt idx="27">
                  <c:v>7.0</c:v>
                </c:pt>
                <c:pt idx="28">
                  <c:v>7.0</c:v>
                </c:pt>
                <c:pt idx="29">
                  <c:v>7.0</c:v>
                </c:pt>
                <c:pt idx="30">
                  <c:v>7.0</c:v>
                </c:pt>
                <c:pt idx="31">
                  <c:v>7.0</c:v>
                </c:pt>
                <c:pt idx="32">
                  <c:v>7.0</c:v>
                </c:pt>
                <c:pt idx="33">
                  <c:v>7.0</c:v>
                </c:pt>
                <c:pt idx="34">
                  <c:v>7.0</c:v>
                </c:pt>
                <c:pt idx="35">
                  <c:v>7.0</c:v>
                </c:pt>
                <c:pt idx="36">
                  <c:v>7.0</c:v>
                </c:pt>
                <c:pt idx="37">
                  <c:v>7.0</c:v>
                </c:pt>
                <c:pt idx="38">
                  <c:v>7.0</c:v>
                </c:pt>
                <c:pt idx="39">
                  <c:v>7.0</c:v>
                </c:pt>
                <c:pt idx="40">
                  <c:v>8.0</c:v>
                </c:pt>
                <c:pt idx="41">
                  <c:v>8.0</c:v>
                </c:pt>
                <c:pt idx="42">
                  <c:v>9.0</c:v>
                </c:pt>
                <c:pt idx="43">
                  <c:v>9.0</c:v>
                </c:pt>
                <c:pt idx="44">
                  <c:v>9.0</c:v>
                </c:pt>
                <c:pt idx="45">
                  <c:v>9.0</c:v>
                </c:pt>
                <c:pt idx="46">
                  <c:v>9.0</c:v>
                </c:pt>
                <c:pt idx="47">
                  <c:v>9.0</c:v>
                </c:pt>
                <c:pt idx="48">
                  <c:v>9.0</c:v>
                </c:pt>
                <c:pt idx="49">
                  <c:v>9.0</c:v>
                </c:pt>
                <c:pt idx="50">
                  <c:v>9.0</c:v>
                </c:pt>
                <c:pt idx="51">
                  <c:v>9.0</c:v>
                </c:pt>
                <c:pt idx="52">
                  <c:v>9.0</c:v>
                </c:pt>
                <c:pt idx="53">
                  <c:v>9.0</c:v>
                </c:pt>
                <c:pt idx="54">
                  <c:v>9.0</c:v>
                </c:pt>
                <c:pt idx="55">
                  <c:v>9.0</c:v>
                </c:pt>
                <c:pt idx="56">
                  <c:v>9.0</c:v>
                </c:pt>
                <c:pt idx="57">
                  <c:v>9.0</c:v>
                </c:pt>
                <c:pt idx="58">
                  <c:v>9.0</c:v>
                </c:pt>
                <c:pt idx="59">
                  <c:v>9.0</c:v>
                </c:pt>
                <c:pt idx="60">
                  <c:v>9.0</c:v>
                </c:pt>
                <c:pt idx="61">
                  <c:v>9.0</c:v>
                </c:pt>
                <c:pt idx="62">
                  <c:v>9.0</c:v>
                </c:pt>
                <c:pt idx="63">
                  <c:v>9.0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5D9D-417B-BAAA-6B841A0DA6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36568920"/>
        <c:axId val="2119618168"/>
      </c:scatterChart>
      <c:valAx>
        <c:axId val="20365689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Individuals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2119618168"/>
        <c:crosses val="autoZero"/>
        <c:crossBetween val="midCat"/>
      </c:valAx>
      <c:valAx>
        <c:axId val="211961816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Number of Families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2036568920"/>
        <c:crosses val="autoZero"/>
        <c:crossBetween val="midCat"/>
      </c:valAx>
      <c:spPr>
        <a:solidFill>
          <a:schemeClr val="tx1">
            <a:lumMod val="50000"/>
          </a:schemeClr>
        </a:solidFill>
      </c:spPr>
    </c:plotArea>
    <c:plotVisOnly val="1"/>
    <c:dispBlanksAs val="gap"/>
    <c:showDLblsOverMax val="0"/>
  </c:chart>
  <c:spPr>
    <a:solidFill>
      <a:schemeClr val="tx1">
        <a:lumMod val="50000"/>
      </a:schemeClr>
    </a:solidFill>
    <a:ln>
      <a:solidFill>
        <a:schemeClr val="tx1"/>
      </a:solidFill>
    </a:ln>
  </c:spPr>
  <c:txPr>
    <a:bodyPr/>
    <a:lstStyle/>
    <a:p>
      <a:pPr>
        <a:defRPr sz="1800">
          <a:ln w="3175" cmpd="sng">
            <a:noFill/>
          </a:ln>
          <a:solidFill>
            <a:schemeClr val="bg2"/>
          </a:solidFill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0"/>
    </mc:Choice>
    <mc:Fallback>
      <c:style val="20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000" dirty="0"/>
              <a:t>Species Accumulation Curve – Laramie River</a:t>
            </a:r>
          </a:p>
        </c:rich>
      </c:tx>
      <c:layout>
        <c:manualLayout>
          <c:xMode val="edge"/>
          <c:yMode val="edge"/>
          <c:x val="0.141947719848262"/>
          <c:y val="0.0306910727375739"/>
        </c:manualLayout>
      </c:layout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47625">
              <a:noFill/>
            </a:ln>
          </c:spPr>
          <c:marker>
            <c:spPr>
              <a:solidFill>
                <a:schemeClr val="bg1"/>
              </a:solidFill>
            </c:spPr>
          </c:marker>
          <c:xVal>
            <c:numRef>
              <c:f>'Species Accum Curve'!$A$66:$A$163</c:f>
              <c:numCache>
                <c:formatCode>General</c:formatCode>
                <c:ptCount val="98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  <c:pt idx="6">
                  <c:v>7.0</c:v>
                </c:pt>
                <c:pt idx="7">
                  <c:v>8.0</c:v>
                </c:pt>
                <c:pt idx="8">
                  <c:v>9.0</c:v>
                </c:pt>
                <c:pt idx="9">
                  <c:v>10.0</c:v>
                </c:pt>
                <c:pt idx="10">
                  <c:v>11.0</c:v>
                </c:pt>
                <c:pt idx="11">
                  <c:v>12.0</c:v>
                </c:pt>
                <c:pt idx="12">
                  <c:v>13.0</c:v>
                </c:pt>
                <c:pt idx="13">
                  <c:v>14.0</c:v>
                </c:pt>
                <c:pt idx="14">
                  <c:v>15.0</c:v>
                </c:pt>
                <c:pt idx="15">
                  <c:v>16.0</c:v>
                </c:pt>
                <c:pt idx="16">
                  <c:v>17.0</c:v>
                </c:pt>
                <c:pt idx="17">
                  <c:v>18.0</c:v>
                </c:pt>
                <c:pt idx="18">
                  <c:v>19.0</c:v>
                </c:pt>
                <c:pt idx="19">
                  <c:v>20.0</c:v>
                </c:pt>
                <c:pt idx="20">
                  <c:v>21.0</c:v>
                </c:pt>
                <c:pt idx="21">
                  <c:v>22.0</c:v>
                </c:pt>
                <c:pt idx="22">
                  <c:v>23.0</c:v>
                </c:pt>
                <c:pt idx="23">
                  <c:v>24.0</c:v>
                </c:pt>
                <c:pt idx="24">
                  <c:v>25.0</c:v>
                </c:pt>
                <c:pt idx="25">
                  <c:v>26.0</c:v>
                </c:pt>
                <c:pt idx="26">
                  <c:v>27.0</c:v>
                </c:pt>
                <c:pt idx="27">
                  <c:v>28.0</c:v>
                </c:pt>
                <c:pt idx="28">
                  <c:v>29.0</c:v>
                </c:pt>
                <c:pt idx="29">
                  <c:v>30.0</c:v>
                </c:pt>
                <c:pt idx="30">
                  <c:v>31.0</c:v>
                </c:pt>
                <c:pt idx="31">
                  <c:v>32.0</c:v>
                </c:pt>
                <c:pt idx="32">
                  <c:v>33.0</c:v>
                </c:pt>
                <c:pt idx="33">
                  <c:v>34.0</c:v>
                </c:pt>
                <c:pt idx="34">
                  <c:v>35.0</c:v>
                </c:pt>
                <c:pt idx="35">
                  <c:v>36.0</c:v>
                </c:pt>
                <c:pt idx="36">
                  <c:v>37.0</c:v>
                </c:pt>
                <c:pt idx="37">
                  <c:v>38.0</c:v>
                </c:pt>
                <c:pt idx="38">
                  <c:v>39.0</c:v>
                </c:pt>
                <c:pt idx="39">
                  <c:v>40.0</c:v>
                </c:pt>
                <c:pt idx="40">
                  <c:v>41.0</c:v>
                </c:pt>
                <c:pt idx="41">
                  <c:v>42.0</c:v>
                </c:pt>
                <c:pt idx="42">
                  <c:v>43.0</c:v>
                </c:pt>
                <c:pt idx="43">
                  <c:v>44.0</c:v>
                </c:pt>
                <c:pt idx="44">
                  <c:v>45.0</c:v>
                </c:pt>
                <c:pt idx="45">
                  <c:v>46.0</c:v>
                </c:pt>
                <c:pt idx="46">
                  <c:v>47.0</c:v>
                </c:pt>
                <c:pt idx="47">
                  <c:v>48.0</c:v>
                </c:pt>
                <c:pt idx="48">
                  <c:v>49.0</c:v>
                </c:pt>
                <c:pt idx="49">
                  <c:v>50.0</c:v>
                </c:pt>
                <c:pt idx="50">
                  <c:v>51.0</c:v>
                </c:pt>
                <c:pt idx="51">
                  <c:v>52.0</c:v>
                </c:pt>
                <c:pt idx="52">
                  <c:v>53.0</c:v>
                </c:pt>
                <c:pt idx="53">
                  <c:v>54.0</c:v>
                </c:pt>
                <c:pt idx="54">
                  <c:v>55.0</c:v>
                </c:pt>
                <c:pt idx="55">
                  <c:v>56.0</c:v>
                </c:pt>
                <c:pt idx="56">
                  <c:v>57.0</c:v>
                </c:pt>
                <c:pt idx="57">
                  <c:v>58.0</c:v>
                </c:pt>
                <c:pt idx="58">
                  <c:v>59.0</c:v>
                </c:pt>
                <c:pt idx="59">
                  <c:v>60.0</c:v>
                </c:pt>
                <c:pt idx="60">
                  <c:v>61.0</c:v>
                </c:pt>
                <c:pt idx="61">
                  <c:v>62.0</c:v>
                </c:pt>
                <c:pt idx="62">
                  <c:v>63.0</c:v>
                </c:pt>
                <c:pt idx="63">
                  <c:v>64.0</c:v>
                </c:pt>
                <c:pt idx="64">
                  <c:v>65.0</c:v>
                </c:pt>
                <c:pt idx="65">
                  <c:v>66.0</c:v>
                </c:pt>
                <c:pt idx="66">
                  <c:v>67.0</c:v>
                </c:pt>
                <c:pt idx="67">
                  <c:v>68.0</c:v>
                </c:pt>
                <c:pt idx="68">
                  <c:v>69.0</c:v>
                </c:pt>
                <c:pt idx="69">
                  <c:v>70.0</c:v>
                </c:pt>
                <c:pt idx="70">
                  <c:v>71.0</c:v>
                </c:pt>
                <c:pt idx="71">
                  <c:v>72.0</c:v>
                </c:pt>
                <c:pt idx="72">
                  <c:v>73.0</c:v>
                </c:pt>
                <c:pt idx="73">
                  <c:v>74.0</c:v>
                </c:pt>
                <c:pt idx="74">
                  <c:v>75.0</c:v>
                </c:pt>
                <c:pt idx="75">
                  <c:v>76.0</c:v>
                </c:pt>
                <c:pt idx="76">
                  <c:v>77.0</c:v>
                </c:pt>
                <c:pt idx="77">
                  <c:v>78.0</c:v>
                </c:pt>
                <c:pt idx="78">
                  <c:v>79.0</c:v>
                </c:pt>
                <c:pt idx="79">
                  <c:v>80.0</c:v>
                </c:pt>
                <c:pt idx="80">
                  <c:v>81.0</c:v>
                </c:pt>
                <c:pt idx="81">
                  <c:v>82.0</c:v>
                </c:pt>
                <c:pt idx="82">
                  <c:v>83.0</c:v>
                </c:pt>
                <c:pt idx="83">
                  <c:v>84.0</c:v>
                </c:pt>
                <c:pt idx="84">
                  <c:v>85.0</c:v>
                </c:pt>
                <c:pt idx="85">
                  <c:v>86.0</c:v>
                </c:pt>
                <c:pt idx="86">
                  <c:v>87.0</c:v>
                </c:pt>
                <c:pt idx="87">
                  <c:v>88.0</c:v>
                </c:pt>
                <c:pt idx="88">
                  <c:v>89.0</c:v>
                </c:pt>
                <c:pt idx="89">
                  <c:v>90.0</c:v>
                </c:pt>
                <c:pt idx="90">
                  <c:v>91.0</c:v>
                </c:pt>
                <c:pt idx="91">
                  <c:v>92.0</c:v>
                </c:pt>
                <c:pt idx="92">
                  <c:v>93.0</c:v>
                </c:pt>
                <c:pt idx="93">
                  <c:v>94.0</c:v>
                </c:pt>
                <c:pt idx="94">
                  <c:v>95.0</c:v>
                </c:pt>
                <c:pt idx="95">
                  <c:v>96.0</c:v>
                </c:pt>
                <c:pt idx="96">
                  <c:v>97.0</c:v>
                </c:pt>
                <c:pt idx="97">
                  <c:v>98.0</c:v>
                </c:pt>
              </c:numCache>
            </c:numRef>
          </c:xVal>
          <c:yVal>
            <c:numRef>
              <c:f>'Species Accum Curve'!$B$66:$B$163</c:f>
              <c:numCache>
                <c:formatCode>General</c:formatCode>
                <c:ptCount val="98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3.0</c:v>
                </c:pt>
                <c:pt idx="4">
                  <c:v>3.0</c:v>
                </c:pt>
                <c:pt idx="5">
                  <c:v>3.0</c:v>
                </c:pt>
                <c:pt idx="6">
                  <c:v>4.0</c:v>
                </c:pt>
                <c:pt idx="7">
                  <c:v>4.0</c:v>
                </c:pt>
                <c:pt idx="8">
                  <c:v>4.0</c:v>
                </c:pt>
                <c:pt idx="9">
                  <c:v>4.0</c:v>
                </c:pt>
                <c:pt idx="10">
                  <c:v>5.0</c:v>
                </c:pt>
                <c:pt idx="11">
                  <c:v>5.0</c:v>
                </c:pt>
                <c:pt idx="12">
                  <c:v>5.0</c:v>
                </c:pt>
                <c:pt idx="13">
                  <c:v>5.0</c:v>
                </c:pt>
                <c:pt idx="14">
                  <c:v>5.0</c:v>
                </c:pt>
                <c:pt idx="15">
                  <c:v>5.0</c:v>
                </c:pt>
                <c:pt idx="16">
                  <c:v>5.0</c:v>
                </c:pt>
                <c:pt idx="17">
                  <c:v>5.0</c:v>
                </c:pt>
                <c:pt idx="18">
                  <c:v>5.0</c:v>
                </c:pt>
                <c:pt idx="19">
                  <c:v>5.0</c:v>
                </c:pt>
                <c:pt idx="20">
                  <c:v>6.0</c:v>
                </c:pt>
                <c:pt idx="21">
                  <c:v>6.0</c:v>
                </c:pt>
                <c:pt idx="22">
                  <c:v>6.0</c:v>
                </c:pt>
                <c:pt idx="23">
                  <c:v>6.0</c:v>
                </c:pt>
                <c:pt idx="24">
                  <c:v>6.0</c:v>
                </c:pt>
                <c:pt idx="25">
                  <c:v>6.0</c:v>
                </c:pt>
                <c:pt idx="26">
                  <c:v>6.0</c:v>
                </c:pt>
                <c:pt idx="27">
                  <c:v>6.0</c:v>
                </c:pt>
                <c:pt idx="28">
                  <c:v>6.0</c:v>
                </c:pt>
                <c:pt idx="29">
                  <c:v>6.0</c:v>
                </c:pt>
                <c:pt idx="30">
                  <c:v>6.0</c:v>
                </c:pt>
                <c:pt idx="31">
                  <c:v>6.0</c:v>
                </c:pt>
                <c:pt idx="32">
                  <c:v>6.0</c:v>
                </c:pt>
                <c:pt idx="33">
                  <c:v>6.0</c:v>
                </c:pt>
                <c:pt idx="34">
                  <c:v>6.0</c:v>
                </c:pt>
                <c:pt idx="35">
                  <c:v>6.0</c:v>
                </c:pt>
                <c:pt idx="36">
                  <c:v>6.0</c:v>
                </c:pt>
                <c:pt idx="37">
                  <c:v>6.0</c:v>
                </c:pt>
                <c:pt idx="38">
                  <c:v>6.0</c:v>
                </c:pt>
                <c:pt idx="39">
                  <c:v>6.0</c:v>
                </c:pt>
                <c:pt idx="40">
                  <c:v>6.0</c:v>
                </c:pt>
                <c:pt idx="41">
                  <c:v>6.0</c:v>
                </c:pt>
                <c:pt idx="42">
                  <c:v>6.0</c:v>
                </c:pt>
                <c:pt idx="43">
                  <c:v>6.0</c:v>
                </c:pt>
                <c:pt idx="44">
                  <c:v>6.0</c:v>
                </c:pt>
                <c:pt idx="45">
                  <c:v>6.0</c:v>
                </c:pt>
                <c:pt idx="46">
                  <c:v>6.0</c:v>
                </c:pt>
                <c:pt idx="47">
                  <c:v>6.0</c:v>
                </c:pt>
                <c:pt idx="48">
                  <c:v>6.0</c:v>
                </c:pt>
                <c:pt idx="49">
                  <c:v>6.0</c:v>
                </c:pt>
                <c:pt idx="50">
                  <c:v>6.0</c:v>
                </c:pt>
                <c:pt idx="51">
                  <c:v>6.0</c:v>
                </c:pt>
                <c:pt idx="52">
                  <c:v>6.0</c:v>
                </c:pt>
                <c:pt idx="53">
                  <c:v>6.0</c:v>
                </c:pt>
                <c:pt idx="54">
                  <c:v>6.0</c:v>
                </c:pt>
                <c:pt idx="55">
                  <c:v>6.0</c:v>
                </c:pt>
                <c:pt idx="56">
                  <c:v>6.0</c:v>
                </c:pt>
                <c:pt idx="57">
                  <c:v>6.0</c:v>
                </c:pt>
                <c:pt idx="58">
                  <c:v>6.0</c:v>
                </c:pt>
                <c:pt idx="59">
                  <c:v>6.0</c:v>
                </c:pt>
                <c:pt idx="60">
                  <c:v>6.0</c:v>
                </c:pt>
                <c:pt idx="61">
                  <c:v>6.0</c:v>
                </c:pt>
                <c:pt idx="62">
                  <c:v>6.0</c:v>
                </c:pt>
                <c:pt idx="63">
                  <c:v>6.0</c:v>
                </c:pt>
                <c:pt idx="64">
                  <c:v>6.0</c:v>
                </c:pt>
                <c:pt idx="65">
                  <c:v>6.0</c:v>
                </c:pt>
                <c:pt idx="66">
                  <c:v>6.0</c:v>
                </c:pt>
                <c:pt idx="67">
                  <c:v>6.0</c:v>
                </c:pt>
                <c:pt idx="68">
                  <c:v>6.0</c:v>
                </c:pt>
                <c:pt idx="69">
                  <c:v>6.0</c:v>
                </c:pt>
                <c:pt idx="70">
                  <c:v>6.0</c:v>
                </c:pt>
                <c:pt idx="71">
                  <c:v>6.0</c:v>
                </c:pt>
                <c:pt idx="72">
                  <c:v>6.0</c:v>
                </c:pt>
                <c:pt idx="73">
                  <c:v>6.0</c:v>
                </c:pt>
                <c:pt idx="74">
                  <c:v>6.0</c:v>
                </c:pt>
                <c:pt idx="75">
                  <c:v>6.0</c:v>
                </c:pt>
                <c:pt idx="76">
                  <c:v>6.0</c:v>
                </c:pt>
                <c:pt idx="77">
                  <c:v>6.0</c:v>
                </c:pt>
                <c:pt idx="78">
                  <c:v>6.0</c:v>
                </c:pt>
                <c:pt idx="79">
                  <c:v>6.0</c:v>
                </c:pt>
                <c:pt idx="80">
                  <c:v>6.0</c:v>
                </c:pt>
                <c:pt idx="81">
                  <c:v>6.0</c:v>
                </c:pt>
                <c:pt idx="82">
                  <c:v>6.0</c:v>
                </c:pt>
                <c:pt idx="83">
                  <c:v>6.0</c:v>
                </c:pt>
                <c:pt idx="84">
                  <c:v>6.0</c:v>
                </c:pt>
                <c:pt idx="85">
                  <c:v>6.0</c:v>
                </c:pt>
                <c:pt idx="86">
                  <c:v>6.0</c:v>
                </c:pt>
                <c:pt idx="87">
                  <c:v>6.0</c:v>
                </c:pt>
                <c:pt idx="88">
                  <c:v>6.0</c:v>
                </c:pt>
                <c:pt idx="89">
                  <c:v>6.0</c:v>
                </c:pt>
                <c:pt idx="90">
                  <c:v>6.0</c:v>
                </c:pt>
                <c:pt idx="91">
                  <c:v>6.0</c:v>
                </c:pt>
                <c:pt idx="92">
                  <c:v>6.0</c:v>
                </c:pt>
                <c:pt idx="93">
                  <c:v>6.0</c:v>
                </c:pt>
                <c:pt idx="94">
                  <c:v>6.0</c:v>
                </c:pt>
                <c:pt idx="95">
                  <c:v>6.0</c:v>
                </c:pt>
                <c:pt idx="96">
                  <c:v>6.0</c:v>
                </c:pt>
                <c:pt idx="97">
                  <c:v>6.0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6B31-407D-B047-DFB448F0FD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16737864"/>
        <c:axId val="2116745512"/>
      </c:scatterChart>
      <c:valAx>
        <c:axId val="2116737864"/>
        <c:scaling>
          <c:orientation val="minMax"/>
          <c:max val="100.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Individuals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2116745512"/>
        <c:crosses val="autoZero"/>
        <c:crossBetween val="midCat"/>
      </c:valAx>
      <c:valAx>
        <c:axId val="211674551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Number of Families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2116737864"/>
        <c:crosses val="autoZero"/>
        <c:crossBetween val="midCat"/>
      </c:valAx>
    </c:plotArea>
    <c:plotVisOnly val="1"/>
    <c:dispBlanksAs val="gap"/>
    <c:showDLblsOverMax val="0"/>
  </c:chart>
  <c:spPr>
    <a:solidFill>
      <a:schemeClr val="tx1">
        <a:lumMod val="50000"/>
      </a:schemeClr>
    </a:solidFill>
    <a:ln>
      <a:solidFill>
        <a:schemeClr val="tx1"/>
      </a:solidFill>
    </a:ln>
  </c:spPr>
  <c:txPr>
    <a:bodyPr/>
    <a:lstStyle/>
    <a:p>
      <a:pPr>
        <a:defRPr sz="1800">
          <a:ln>
            <a:noFill/>
          </a:ln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1FF072-F18E-0847-8EA5-3C86D436A6CD}" type="datetimeFigureOut">
              <a:rPr lang="en-US" smtClean="0"/>
              <a:t>7/28/16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9185A3-2F34-5943-B498-190FD2B7E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77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Richness</a:t>
            </a:r>
            <a:r>
              <a:rPr lang="en-US" baseline="0" dirty="0"/>
              <a:t> = 9 Families (we’ll count aquatic worms as a family) present</a:t>
            </a:r>
          </a:p>
          <a:p>
            <a:endParaRPr lang="en-US" baseline="0" dirty="0"/>
          </a:p>
          <a:p>
            <a:r>
              <a:rPr lang="en-US" baseline="0" dirty="0"/>
              <a:t># Individuals = 64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9185A3-2F34-5943-B498-190FD2B7EF2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1061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9185A3-2F34-5943-B498-190FD2B7EF2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5067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9185A3-2F34-5943-B498-190FD2B7EF2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8811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9185A3-2F34-5943-B498-190FD2B7EF2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8829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9185A3-2F34-5943-B498-190FD2B7EF2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9515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9185A3-2F34-5943-B498-190FD2B7EF2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3437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9185A3-2F34-5943-B498-190FD2B7EF2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9341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9185A3-2F34-5943-B498-190FD2B7EF2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288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9185A3-2F34-5943-B498-190FD2B7EF2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22909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9185A3-2F34-5943-B498-190FD2B7EF2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3272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Richness = 6 Families</a:t>
            </a:r>
          </a:p>
          <a:p>
            <a:endParaRPr lang="en-US" dirty="0"/>
          </a:p>
          <a:p>
            <a:r>
              <a:rPr lang="en-US" dirty="0"/>
              <a:t># Individuals = 98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9185A3-2F34-5943-B498-190FD2B7EF2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8293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Look for a flattening out of the curve – indicates that you’ve adequately measured the community makeup of the ecosystem</a:t>
            </a:r>
          </a:p>
          <a:p>
            <a:endParaRPr lang="en-US" baseline="0" dirty="0"/>
          </a:p>
          <a:p>
            <a:r>
              <a:rPr lang="en-US" baseline="0" dirty="0"/>
              <a:t>Rock Creek quasi-flattens out; general trend is present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9185A3-2F34-5943-B498-190FD2B7EF2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4483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Flattening out is obvious among the Laramie River samplings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9185A3-2F34-5943-B498-190FD2B7EF2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1451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9185A3-2F34-5943-B498-190FD2B7EF2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5387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9185A3-2F34-5943-B498-190FD2B7EF2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7947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9185A3-2F34-5943-B498-190FD2B7EF2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160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9185A3-2F34-5943-B498-190FD2B7EF2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7087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9185A3-2F34-5943-B498-190FD2B7EF2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017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3D26B-DFC2-4248-8ED0-AD3E108CBDD7}" type="datetime1">
              <a:rPr lang="en-US" smtClean="0"/>
              <a:pPr/>
              <a:t>7/28/16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C003-38E8-486A-9BFD-47E55D87241C}" type="datetime1">
              <a:rPr lang="en-US" smtClean="0"/>
              <a:pPr/>
              <a:t>7/28/16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EAA3-934B-41DB-B3B1-806F4BE5CC37}" type="datetime1">
              <a:rPr lang="en-US" smtClean="0"/>
              <a:pPr/>
              <a:t>7/28/16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7F932-D99A-4087-BFB1-EA42FAFC8D2C}" type="datetime1">
              <a:rPr lang="en-US" smtClean="0"/>
              <a:pPr/>
              <a:t>7/28/16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6367-2F2B-4F6E-ACF4-15FA13738E10}" type="datetime1">
              <a:rPr lang="en-US" smtClean="0"/>
              <a:pPr/>
              <a:t>7/28/16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23C92-45F4-4C30-810D-4886C1BA69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3498D-21C7-408B-8EF5-5B55DEF0BFD5}" type="datetime1">
              <a:rPr lang="en-US" smtClean="0"/>
              <a:pPr/>
              <a:t>7/28/16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B246E-8FD1-42FF-94A4-E4133095C37A}" type="datetime1">
              <a:rPr lang="en-US" smtClean="0"/>
              <a:pPr/>
              <a:t>7/28/16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39D4-B818-4372-B1EE-7CB6D5BBC74A}" type="datetime1">
              <a:rPr lang="en-US" smtClean="0"/>
              <a:pPr/>
              <a:t>7/28/16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5E438-4D0D-4834-B658-A90420491D98}" type="datetime1">
              <a:rPr lang="en-US" smtClean="0"/>
              <a:pPr/>
              <a:t>7/28/16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8ADFA-7142-4015-85E6-1712F15FA709}" type="datetime1">
              <a:rPr lang="en-US" smtClean="0"/>
              <a:pPr/>
              <a:t>7/28/16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581E0-D653-4D78-A48F-41D80498BC7E}" type="datetime1">
              <a:rPr lang="en-US" smtClean="0"/>
              <a:pPr/>
              <a:t>7/28/16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8B3AFFF1-9C47-49F0-AE12-AF188F3F4E82}" type="datetime1">
              <a:rPr lang="en-US" smtClean="0"/>
              <a:pPr/>
              <a:t>7/28/16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38237106-F2ED-405E-BC33-CC3CF42620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29" r:id="rId1"/>
    <p:sldLayoutId id="2147484730" r:id="rId2"/>
    <p:sldLayoutId id="2147484731" r:id="rId3"/>
    <p:sldLayoutId id="2147484732" r:id="rId4"/>
    <p:sldLayoutId id="2147484733" r:id="rId5"/>
    <p:sldLayoutId id="2147484734" r:id="rId6"/>
    <p:sldLayoutId id="2147484735" r:id="rId7"/>
    <p:sldLayoutId id="2147484736" r:id="rId8"/>
    <p:sldLayoutId id="2147484737" r:id="rId9"/>
    <p:sldLayoutId id="2147484738" r:id="rId10"/>
    <p:sldLayoutId id="214748473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Relationship Id="rId3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Relationship Id="rId3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Kevin Race &amp; Sarah </a:t>
            </a:r>
            <a:r>
              <a:rPr lang="en-US" dirty="0" err="1"/>
              <a:t>Rizk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Impacts: an analysis of stream health and plant diversity in riparian ecosystems</a:t>
            </a:r>
          </a:p>
        </p:txBody>
      </p:sp>
    </p:spTree>
    <p:extLst>
      <p:ext uri="{BB962C8B-B14F-4D97-AF65-F5344CB8AC3E}">
        <p14:creationId xmlns:p14="http://schemas.microsoft.com/office/powerpoint/2010/main" val="25957644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Materials and methods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3m of rock or sand/mud lined each sites</a:t>
            </a:r>
          </a:p>
          <a:p>
            <a:pPr lvl="1"/>
            <a:r>
              <a:rPr lang="en-US" dirty="0"/>
              <a:t>Averaged 10 random rock sizes and percentage survey</a:t>
            </a:r>
          </a:p>
          <a:p>
            <a:r>
              <a:rPr lang="en-US" dirty="0"/>
              <a:t>What kind of plant, leaf observations, and other distinguishing features</a:t>
            </a:r>
          </a:p>
          <a:p>
            <a:r>
              <a:rPr lang="en-US" dirty="0"/>
              <a:t>Collected labeled samples</a:t>
            </a:r>
          </a:p>
        </p:txBody>
      </p:sp>
    </p:spTree>
    <p:extLst>
      <p:ext uri="{BB962C8B-B14F-4D97-AF65-F5344CB8AC3E}">
        <p14:creationId xmlns:p14="http://schemas.microsoft.com/office/powerpoint/2010/main" val="2114217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and Data Analysis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ln>
            <a:noFill/>
          </a:ln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Lots of variation and no overlap</a:t>
            </a:r>
          </a:p>
          <a:p>
            <a:pPr lvl="1"/>
            <a:r>
              <a:rPr lang="en-US" dirty="0"/>
              <a:t>Salix indent</a:t>
            </a:r>
          </a:p>
          <a:p>
            <a:r>
              <a:rPr lang="en-US" dirty="0"/>
              <a:t>Many id's are tentative</a:t>
            </a:r>
          </a:p>
          <a:p>
            <a:r>
              <a:rPr lang="en-US" dirty="0"/>
              <a:t>Id's classify as same plant, not definitive </a:t>
            </a:r>
          </a:p>
          <a:p>
            <a:pPr lvl="1"/>
            <a:r>
              <a:rPr lang="en-US" dirty="0">
                <a:latin typeface="Times New Roman" charset="0"/>
              </a:rPr>
              <a:t> </a:t>
            </a:r>
            <a:r>
              <a:rPr lang="en-US" dirty="0">
                <a:latin typeface="Calisto MT" charset="0"/>
              </a:rPr>
              <a:t>It is also important to note that indents or unknowns between the two sites are not the same</a:t>
            </a:r>
          </a:p>
          <a:p>
            <a:pPr lvl="1"/>
            <a:r>
              <a:rPr lang="en-US" dirty="0">
                <a:latin typeface="Calisto MT" charset="0"/>
              </a:rPr>
              <a:t> For example, </a:t>
            </a:r>
            <a:r>
              <a:rPr lang="en-US" dirty="0" err="1">
                <a:latin typeface="Calisto MT" charset="0"/>
              </a:rPr>
              <a:t>salix</a:t>
            </a:r>
            <a:r>
              <a:rPr lang="en-US" dirty="0">
                <a:latin typeface="Calisto MT" charset="0"/>
              </a:rPr>
              <a:t> indent 1 at Rock Creek is not the same </a:t>
            </a:r>
            <a:r>
              <a:rPr lang="en-US" dirty="0" err="1">
                <a:latin typeface="Calisto MT" charset="0"/>
              </a:rPr>
              <a:t>salix</a:t>
            </a:r>
            <a:r>
              <a:rPr lang="en-US" dirty="0">
                <a:latin typeface="Calisto MT" charset="0"/>
              </a:rPr>
              <a:t> indent 1 in Laramie River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8387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Laramie River</a:t>
            </a:r>
          </a:p>
        </p:txBody>
      </p:sp>
      <p:pic>
        <p:nvPicPr>
          <p:cNvPr id="4" name="Content Placeholder 3" descr="Screen Shot 2016-07-28 at 2.39.23 AM.png"/>
          <p:cNvPicPr>
            <a:picLocks noGrp="1" noChangeAspect="1"/>
          </p:cNvPicPr>
          <p:nvPr>
            <p:ph sz="quarter" idx="13"/>
          </p:nvPr>
        </p:nvPicPr>
        <p:blipFill>
          <a:blip r:embed="rId3"/>
          <a:stretch>
            <a:fillRect/>
          </a:stretch>
        </p:blipFill>
        <p:spPr>
          <a:xfrm>
            <a:off x="307675" y="1650510"/>
            <a:ext cx="8534388" cy="1913777"/>
          </a:xfrm>
        </p:spPr>
      </p:pic>
      <p:sp>
        <p:nvSpPr>
          <p:cNvPr id="5" name="TextBox 4"/>
          <p:cNvSpPr txBox="1"/>
          <p:nvPr/>
        </p:nvSpPr>
        <p:spPr>
          <a:xfrm>
            <a:off x="238807" y="4077449"/>
            <a:ext cx="8524800" cy="646331"/>
          </a:xfrm>
          <a:prstGeom prst="rect">
            <a:avLst/>
          </a:prstGeom>
          <a:ln>
            <a:noFill/>
          </a:ln>
        </p:spPr>
        <p:txBody>
          <a:bodyPr rtlCol="0">
            <a:spAutoFit/>
          </a:bodyPr>
          <a:lstStyle/>
          <a:p>
            <a:pPr algn="ctr"/>
            <a:endParaRPr lang="en-US" dirty="0">
              <a:latin typeface="Calisto MT" charset="0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0661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Laramie River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" y="5369924"/>
            <a:ext cx="2743200" cy="369332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931332" y="5369924"/>
            <a:ext cx="2743200" cy="369332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051416" y="5096754"/>
            <a:ext cx="4879592" cy="646331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en-US" b="1" dirty="0"/>
              <a:t>Simpson’s index of .13 and reciprocal of 7.69.  There was a total of 11 species sampled.</a:t>
            </a:r>
            <a:endParaRPr lang="en-US" dirty="0"/>
          </a:p>
        </p:txBody>
      </p:sp>
      <p:pic>
        <p:nvPicPr>
          <p:cNvPr id="11" name="Content Placeholder 10" descr="Screen Shot 2016-07-28 at 3.07.50 AM.png"/>
          <p:cNvPicPr>
            <a:picLocks noGrp="1" noChangeAspect="1"/>
          </p:cNvPicPr>
          <p:nvPr>
            <p:ph sz="quarter" idx="13"/>
          </p:nvPr>
        </p:nvPicPr>
        <p:blipFill>
          <a:blip r:embed="rId3"/>
          <a:stretch>
            <a:fillRect/>
          </a:stretch>
        </p:blipFill>
        <p:spPr>
          <a:xfrm>
            <a:off x="494243" y="1410449"/>
            <a:ext cx="8153176" cy="3544305"/>
          </a:xfrm>
        </p:spPr>
      </p:pic>
    </p:spTree>
    <p:extLst>
      <p:ext uri="{BB962C8B-B14F-4D97-AF65-F5344CB8AC3E}">
        <p14:creationId xmlns:p14="http://schemas.microsoft.com/office/powerpoint/2010/main" val="9762554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Laramie River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3"/>
          <a:stretch>
            <a:fillRect/>
          </a:stretch>
        </p:blipFill>
        <p:spPr>
          <a:xfrm>
            <a:off x="1306902" y="1410449"/>
            <a:ext cx="6536111" cy="4160541"/>
          </a:xfrm>
        </p:spPr>
      </p:pic>
    </p:spTree>
    <p:extLst>
      <p:ext uri="{BB962C8B-B14F-4D97-AF65-F5344CB8AC3E}">
        <p14:creationId xmlns:p14="http://schemas.microsoft.com/office/powerpoint/2010/main" val="39340653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Rock Creek</a:t>
            </a:r>
          </a:p>
        </p:txBody>
      </p:sp>
      <p:pic>
        <p:nvPicPr>
          <p:cNvPr id="4" name="Content Placeholder 3" descr="Screen Shot 2016-07-28 at 2.56.53 AM.png"/>
          <p:cNvPicPr>
            <a:picLocks noGrp="1" noChangeAspect="1"/>
          </p:cNvPicPr>
          <p:nvPr>
            <p:ph sz="quarter" idx="13"/>
          </p:nvPr>
        </p:nvPicPr>
        <p:blipFill>
          <a:blip r:embed="rId3"/>
          <a:stretch>
            <a:fillRect/>
          </a:stretch>
        </p:blipFill>
        <p:spPr>
          <a:xfrm>
            <a:off x="500956" y="1604440"/>
            <a:ext cx="8317652" cy="2239222"/>
          </a:xfrm>
        </p:spPr>
      </p:pic>
      <p:sp>
        <p:nvSpPr>
          <p:cNvPr id="5" name="TextBox 4"/>
          <p:cNvSpPr txBox="1"/>
          <p:nvPr/>
        </p:nvSpPr>
        <p:spPr>
          <a:xfrm>
            <a:off x="512763" y="4490780"/>
            <a:ext cx="8434387" cy="923330"/>
          </a:xfrm>
          <a:prstGeom prst="rect">
            <a:avLst/>
          </a:prstGeom>
          <a:ln>
            <a:noFill/>
          </a:ln>
        </p:spPr>
        <p:txBody>
          <a:bodyPr rtlCol="0">
            <a:spAutoFit/>
          </a:bodyPr>
          <a:lstStyle/>
          <a:p>
            <a:pPr algn="ctr"/>
            <a:r>
              <a:rPr lang="en-US" b="1" dirty="0">
                <a:latin typeface="Calisto MT" charset="0"/>
              </a:rPr>
              <a:t>Simpson’s index of .0715 and reciprocal of 13.99.  </a:t>
            </a:r>
            <a:endParaRPr lang="en-US" dirty="0">
              <a:latin typeface="Calisto MT" charset="0"/>
            </a:endParaRPr>
          </a:p>
          <a:p>
            <a:pPr algn="ctr"/>
            <a:r>
              <a:rPr lang="en-US" b="1" dirty="0">
                <a:latin typeface="Calisto MT" charset="0"/>
              </a:rPr>
              <a:t>There was a total of 19 species present. </a:t>
            </a:r>
            <a:endParaRPr lang="en-US" dirty="0">
              <a:latin typeface="Calisto MT" charset="0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6230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Rock creek</a:t>
            </a:r>
          </a:p>
        </p:txBody>
      </p:sp>
      <p:pic>
        <p:nvPicPr>
          <p:cNvPr id="6" name="Content Placeholder 5" descr="Screen Shot 2016-07-28 at 2.51.23 AM.png"/>
          <p:cNvPicPr>
            <a:picLocks noGrp="1" noChangeAspect="1"/>
          </p:cNvPicPr>
          <p:nvPr>
            <p:ph sz="quarter" idx="13"/>
          </p:nvPr>
        </p:nvPicPr>
        <p:blipFill>
          <a:blip r:embed="rId3"/>
          <a:stretch>
            <a:fillRect/>
          </a:stretch>
        </p:blipFill>
        <p:spPr>
          <a:xfrm>
            <a:off x="1074738" y="1391374"/>
            <a:ext cx="7005084" cy="4242664"/>
          </a:xfrm>
        </p:spPr>
      </p:pic>
    </p:spTree>
    <p:extLst>
      <p:ext uri="{BB962C8B-B14F-4D97-AF65-F5344CB8AC3E}">
        <p14:creationId xmlns:p14="http://schemas.microsoft.com/office/powerpoint/2010/main" val="2233161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Rock Creek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3"/>
          <a:stretch>
            <a:fillRect/>
          </a:stretch>
        </p:blipFill>
        <p:spPr>
          <a:xfrm>
            <a:off x="1040921" y="1658074"/>
            <a:ext cx="7060687" cy="3927242"/>
          </a:xfrm>
        </p:spPr>
      </p:pic>
    </p:spTree>
    <p:extLst>
      <p:ext uri="{BB962C8B-B14F-4D97-AF65-F5344CB8AC3E}">
        <p14:creationId xmlns:p14="http://schemas.microsoft.com/office/powerpoint/2010/main" val="34094088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Vegetation 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Two sites were not comparable</a:t>
            </a:r>
          </a:p>
          <a:p>
            <a:pPr lvl="1"/>
            <a:r>
              <a:rPr lang="en-US" dirty="0"/>
              <a:t>Urbanization as a major cause</a:t>
            </a:r>
          </a:p>
          <a:p>
            <a:r>
              <a:rPr lang="en-US" dirty="0"/>
              <a:t>Overall, accept hypothesis </a:t>
            </a:r>
          </a:p>
          <a:p>
            <a:r>
              <a:rPr lang="en-US" dirty="0"/>
              <a:t>To revise this survey, I would id plants on the spot when possible and create a list of non-native species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6737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89964"/>
            <a:ext cx="7924800" cy="4114800"/>
          </a:xfrm>
          <a:solidFill>
            <a:schemeClr val="bg1"/>
          </a:solidFill>
          <a:ln>
            <a:noFill/>
          </a:ln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>
                <a:latin typeface="Times New Roman" charset="0"/>
              </a:rPr>
              <a:t> </a:t>
            </a:r>
            <a:r>
              <a:rPr lang="en-US" dirty="0">
                <a:latin typeface="Helvetica Neue" charset="0"/>
              </a:rPr>
              <a:t> </a:t>
            </a:r>
          </a:p>
          <a:p>
            <a:pPr marL="0" indent="0">
              <a:buNone/>
            </a:pPr>
            <a:r>
              <a:rPr lang="en-US" dirty="0">
                <a:latin typeface="Times New Roman" charset="0"/>
              </a:rPr>
              <a:t>22:589–599, Landscape </a:t>
            </a:r>
            <a:r>
              <a:rPr lang="en-US" dirty="0" err="1">
                <a:latin typeface="Times New Roman" charset="0"/>
              </a:rPr>
              <a:t>Ecol</a:t>
            </a:r>
            <a:r>
              <a:rPr lang="en-US" dirty="0">
                <a:latin typeface="Times New Roman" charset="0"/>
              </a:rPr>
              <a:t> (2007), and </a:t>
            </a:r>
            <a:r>
              <a:rPr lang="en-US" dirty="0" err="1">
                <a:latin typeface="Times New Roman" charset="0"/>
              </a:rPr>
              <a:t>Doi</a:t>
            </a:r>
            <a:r>
              <a:rPr lang="en-US" dirty="0">
                <a:latin typeface="Times New Roman" charset="0"/>
              </a:rPr>
              <a:t> 10.1007/s10980-006-9050. </a:t>
            </a:r>
            <a:r>
              <a:rPr lang="en-US" i="1" dirty="0">
                <a:latin typeface="Times New Roman" charset="0"/>
              </a:rPr>
              <a:t>Effects of Surrounding Urbanization on Non-native Flora in Small Forest Patches</a:t>
            </a:r>
            <a:r>
              <a:rPr lang="en-US" dirty="0">
                <a:latin typeface="Times New Roman" charset="0"/>
              </a:rPr>
              <a:t> (</a:t>
            </a:r>
            <a:r>
              <a:rPr lang="en-US" dirty="0" err="1">
                <a:latin typeface="Times New Roman" charset="0"/>
              </a:rPr>
              <a:t>n.d.</a:t>
            </a:r>
            <a:r>
              <a:rPr lang="en-US" dirty="0">
                <a:latin typeface="Times New Roman" charset="0"/>
              </a:rPr>
              <a:t>): n. </a:t>
            </a:r>
            <a:r>
              <a:rPr lang="en-US" dirty="0" err="1">
                <a:latin typeface="Times New Roman" charset="0"/>
              </a:rPr>
              <a:t>pag</a:t>
            </a:r>
            <a:r>
              <a:rPr lang="en-US" dirty="0">
                <a:latin typeface="Times New Roman" charset="0"/>
              </a:rPr>
              <a:t>. </a:t>
            </a:r>
            <a:r>
              <a:rPr lang="en-US" i="1" dirty="0">
                <a:latin typeface="Times New Roman" charset="0"/>
              </a:rPr>
              <a:t>Research Gate</a:t>
            </a:r>
            <a:r>
              <a:rPr lang="en-US" dirty="0">
                <a:latin typeface="Times New Roman" charset="0"/>
              </a:rPr>
              <a:t>. Landscape Ecology, Jan. 2007. Web. 27 July 2016.</a:t>
            </a:r>
          </a:p>
          <a:p>
            <a:pPr marL="0" indent="0">
              <a:buNone/>
            </a:pPr>
            <a:r>
              <a:rPr lang="en-US" dirty="0">
                <a:latin typeface="Times" charset="0"/>
              </a:rPr>
              <a:t> </a:t>
            </a:r>
          </a:p>
          <a:p>
            <a:pPr marL="0" indent="0">
              <a:buNone/>
            </a:pPr>
            <a:r>
              <a:rPr lang="en-US" dirty="0">
                <a:latin typeface="Times New Roman" charset="0"/>
              </a:rPr>
              <a:t>Murphy, Dennis D. "Challenges to Biological Diversity in Urban Areas." </a:t>
            </a:r>
            <a:r>
              <a:rPr lang="en-US" i="1" dirty="0">
                <a:latin typeface="Times New Roman" charset="0"/>
              </a:rPr>
              <a:t>NCBI</a:t>
            </a:r>
            <a:r>
              <a:rPr lang="en-US" dirty="0">
                <a:latin typeface="Times New Roman" charset="0"/>
              </a:rPr>
              <a:t>. NCBI, n.d. Web. 27 July 2016</a:t>
            </a:r>
          </a:p>
          <a:p>
            <a:pPr marL="0" indent="0">
              <a:buNone/>
            </a:pPr>
            <a:r>
              <a:rPr lang="en-US" dirty="0">
                <a:latin typeface="Times New Roman" charset="0"/>
              </a:rPr>
              <a:t> </a:t>
            </a:r>
          </a:p>
          <a:p>
            <a:pPr marL="0" indent="0">
              <a:buNone/>
            </a:pPr>
            <a:r>
              <a:rPr lang="en-US" dirty="0">
                <a:latin typeface="Times New Roman" charset="0"/>
              </a:rPr>
              <a:t>"Natural Resources Conservation Service." </a:t>
            </a:r>
            <a:r>
              <a:rPr lang="en-US" i="1" dirty="0">
                <a:latin typeface="Times New Roman" charset="0"/>
              </a:rPr>
              <a:t>Native, Invasive, and Other Plant-Related Definitions</a:t>
            </a:r>
            <a:r>
              <a:rPr lang="en-US" dirty="0">
                <a:latin typeface="Times New Roman" charset="0"/>
              </a:rPr>
              <a:t>. N.p., n.d. Web. 28 July 2016.</a:t>
            </a:r>
          </a:p>
          <a:p>
            <a:pPr marL="0" indent="0">
              <a:buNone/>
            </a:pPr>
            <a:r>
              <a:rPr lang="en-US" dirty="0">
                <a:latin typeface="Times" charset="0"/>
              </a:rPr>
              <a:t> </a:t>
            </a:r>
          </a:p>
          <a:p>
            <a:pPr marL="0" indent="0">
              <a:buNone/>
            </a:pPr>
            <a:r>
              <a:rPr lang="en-US" dirty="0">
                <a:latin typeface="Times New Roman" charset="0"/>
              </a:rPr>
              <a:t>"PCP." </a:t>
            </a:r>
            <a:r>
              <a:rPr lang="en-US" i="1" dirty="0">
                <a:latin typeface="Times New Roman" charset="0"/>
              </a:rPr>
              <a:t>PCP</a:t>
            </a:r>
            <a:r>
              <a:rPr lang="en-US" dirty="0">
                <a:latin typeface="Times New Roman" charset="0"/>
              </a:rPr>
              <a:t>. BLM Wyoming Plant Conservation, Sept. 2014. Web. 28 July 2016.</a:t>
            </a:r>
          </a:p>
          <a:p>
            <a:pPr marL="0" indent="0">
              <a:buNone/>
            </a:pPr>
            <a:r>
              <a:rPr lang="en-US" dirty="0">
                <a:latin typeface="Times New Roman" charset="0"/>
              </a:rPr>
              <a:t> </a:t>
            </a:r>
          </a:p>
          <a:p>
            <a:pPr marL="0" indent="0">
              <a:buNone/>
            </a:pPr>
            <a:r>
              <a:rPr lang="en-US" dirty="0">
                <a:latin typeface="Times New Roman" charset="0"/>
              </a:rPr>
              <a:t>Season, 2006 Field. "Lower Laramie River Watershed Standards and Guidelines </a:t>
            </a:r>
            <a:r>
              <a:rPr lang="en-US" dirty="0" err="1">
                <a:latin typeface="Times New Roman" charset="0"/>
              </a:rPr>
              <a:t>Assesments</a:t>
            </a:r>
            <a:r>
              <a:rPr lang="en-US" dirty="0">
                <a:latin typeface="Times New Roman" charset="0"/>
              </a:rPr>
              <a:t>." (</a:t>
            </a:r>
            <a:r>
              <a:rPr lang="en-US" dirty="0" err="1">
                <a:latin typeface="Times New Roman" charset="0"/>
              </a:rPr>
              <a:t>n.d.</a:t>
            </a:r>
            <a:r>
              <a:rPr lang="en-US" dirty="0">
                <a:latin typeface="Times New Roman" charset="0"/>
              </a:rPr>
              <a:t>): n. </a:t>
            </a:r>
            <a:r>
              <a:rPr lang="en-US" dirty="0" err="1">
                <a:latin typeface="Times New Roman" charset="0"/>
              </a:rPr>
              <a:t>pag</a:t>
            </a:r>
            <a:r>
              <a:rPr lang="en-US" dirty="0">
                <a:latin typeface="Times New Roman" charset="0"/>
              </a:rPr>
              <a:t>. </a:t>
            </a:r>
            <a:r>
              <a:rPr lang="en-US" i="1" dirty="0">
                <a:latin typeface="Times New Roman" charset="0"/>
              </a:rPr>
              <a:t>BLM Lower Laramie</a:t>
            </a:r>
            <a:r>
              <a:rPr lang="en-US" dirty="0">
                <a:latin typeface="Times New Roman" charset="0"/>
              </a:rPr>
              <a:t>. Web. 27 July 2016.</a:t>
            </a:r>
          </a:p>
          <a:p>
            <a:pPr marL="0" indent="0">
              <a:buNone/>
            </a:pPr>
            <a:r>
              <a:rPr lang="en-US" i="1" dirty="0">
                <a:solidFill>
                  <a:srgbClr val="000000"/>
                </a:solidFill>
                <a:latin typeface="Times New Roman" charset="0"/>
              </a:rPr>
              <a:t>M Lower Laramie</a:t>
            </a:r>
            <a:r>
              <a:rPr lang="en-US" dirty="0">
                <a:solidFill>
                  <a:srgbClr val="000000"/>
                </a:solidFill>
                <a:latin typeface="Times New Roman" charset="0"/>
              </a:rPr>
              <a:t>. Web. 27 July 2016.</a:t>
            </a:r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603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Macroinvertebrate</a:t>
            </a:r>
            <a:r>
              <a:rPr lang="en-US" dirty="0"/>
              <a:t> </a:t>
            </a:r>
            <a:r>
              <a:rPr lang="en-US" dirty="0" err="1"/>
              <a:t>i.d.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rock creek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2483065"/>
              </p:ext>
            </p:extLst>
          </p:nvPr>
        </p:nvGraphicFramePr>
        <p:xfrm>
          <a:off x="609599" y="1702726"/>
          <a:ext cx="7924800" cy="3949759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{284E427A-3D55-4303-BF80-6455036E1DE7}</a:tableStyleId>
              </a:tblPr>
              <a:tblGrid>
                <a:gridCol w="279698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7133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918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6465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590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Order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Family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Common Name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Count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90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err="1">
                          <a:effectLst/>
                        </a:rPr>
                        <a:t>Trichoptera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err="1">
                          <a:effectLst/>
                        </a:rPr>
                        <a:t>Glossomatidae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Saddle-case makers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90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err="1">
                          <a:effectLst/>
                        </a:rPr>
                        <a:t>Trichoptera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err="1">
                          <a:effectLst/>
                        </a:rPr>
                        <a:t>Brachycentridae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Grannom's caddis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90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Trichoptera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err="1">
                          <a:effectLst/>
                        </a:rPr>
                        <a:t>Apataniidae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Early smoky wing sedge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590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err="1">
                          <a:effectLst/>
                        </a:rPr>
                        <a:t>Ephemeroptera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err="1">
                          <a:effectLst/>
                        </a:rPr>
                        <a:t>Caenidae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Small squaregill mayfly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590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err="1">
                          <a:effectLst/>
                        </a:rPr>
                        <a:t>Ephemeroptera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err="1">
                          <a:effectLst/>
                        </a:rPr>
                        <a:t>Leptophlebiidae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Prong-gilled mayfly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31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590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Plecoptera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err="1">
                          <a:effectLst/>
                        </a:rPr>
                        <a:t>Perlodidae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Stripetails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590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err="1">
                          <a:effectLst/>
                        </a:rPr>
                        <a:t>Odonata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Libellulidae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Skimmer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590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err="1">
                          <a:effectLst/>
                        </a:rPr>
                        <a:t>Diptera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err="1">
                          <a:effectLst/>
                        </a:rPr>
                        <a:t>Tipulidae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Crane fly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590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–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–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Aquatic worms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590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–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–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–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64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6206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Macroinvertebrate</a:t>
            </a:r>
            <a:r>
              <a:rPr lang="en-US" dirty="0"/>
              <a:t> </a:t>
            </a:r>
            <a:r>
              <a:rPr lang="en-US" dirty="0" err="1"/>
              <a:t>i.d.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 err="1"/>
              <a:t>laramie</a:t>
            </a:r>
            <a:r>
              <a:rPr lang="en-US" dirty="0"/>
              <a:t> river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3121463"/>
              </p:ext>
            </p:extLst>
          </p:nvPr>
        </p:nvGraphicFramePr>
        <p:xfrm>
          <a:off x="609600" y="1939990"/>
          <a:ext cx="7924800" cy="3419408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79698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713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918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6465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274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Order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Family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Common Name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Count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74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err="1">
                          <a:effectLst/>
                        </a:rPr>
                        <a:t>Trichoptera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Hydropsychidae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 Net-spinning caddisfly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38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74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err="1">
                          <a:effectLst/>
                        </a:rPr>
                        <a:t>Ephemeroptera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Leptophlebiidae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Prong-gilled mayfly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274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Ephemeroptera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Heptageniidae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Flat-headed mayfly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274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Ephemeroptera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Caenidae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Small </a:t>
                      </a:r>
                      <a:r>
                        <a:rPr lang="en-US" sz="1200" u="none" strike="noStrike" dirty="0" err="1">
                          <a:effectLst/>
                        </a:rPr>
                        <a:t>squaregill</a:t>
                      </a:r>
                      <a:r>
                        <a:rPr lang="en-US" sz="1200" u="none" strike="noStrike" dirty="0">
                          <a:effectLst/>
                        </a:rPr>
                        <a:t> mayfly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274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Odonata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Libellulidae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Skimmer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274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–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–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Aquatic worms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274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–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–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–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98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5911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Species accumulation curve:</a:t>
            </a:r>
            <a:br>
              <a:rPr lang="en-US" dirty="0"/>
            </a:br>
            <a:r>
              <a:rPr lang="en-US" dirty="0"/>
              <a:t>rock creek</a:t>
            </a:r>
          </a:p>
        </p:txBody>
      </p:sp>
      <p:graphicFrame>
        <p:nvGraphicFramePr>
          <p:cNvPr id="3" name="Chart 2" title="Species Accumulation Curve – Rock Creek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8049086"/>
              </p:ext>
            </p:extLst>
          </p:nvPr>
        </p:nvGraphicFramePr>
        <p:xfrm>
          <a:off x="1219200" y="1568450"/>
          <a:ext cx="6705600" cy="3721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14963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Species accumulation curve:</a:t>
            </a:r>
            <a:br>
              <a:rPr lang="en-US" dirty="0"/>
            </a:br>
            <a:r>
              <a:rPr lang="en-US" dirty="0" err="1"/>
              <a:t>laramie</a:t>
            </a:r>
            <a:r>
              <a:rPr lang="en-US" dirty="0"/>
              <a:t> river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1824928"/>
              </p:ext>
            </p:extLst>
          </p:nvPr>
        </p:nvGraphicFramePr>
        <p:xfrm>
          <a:off x="1228039" y="1577113"/>
          <a:ext cx="6713676" cy="37242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57051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Vegetation Comparison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Rock Creek vs. Laramie River</a:t>
            </a:r>
          </a:p>
          <a:p>
            <a:r>
              <a:rPr lang="en-US" dirty="0"/>
              <a:t>Biodiversity will be better preserved in Rock Creek, an alpine environment, rather than Laramie River, an urban environment. </a:t>
            </a:r>
          </a:p>
          <a:p>
            <a:r>
              <a:rPr lang="en-US" dirty="0"/>
              <a:t>Elevation Changes</a:t>
            </a:r>
          </a:p>
          <a:p>
            <a:pPr lvl="1"/>
            <a:r>
              <a:rPr lang="en-US" dirty="0"/>
              <a:t>Laramie's elevation: 7165 ft.</a:t>
            </a:r>
          </a:p>
          <a:p>
            <a:pPr lvl="1"/>
            <a:r>
              <a:rPr lang="en-US" dirty="0"/>
              <a:t>Rock Creek's elevation: 7280 ft.</a:t>
            </a:r>
          </a:p>
          <a:p>
            <a:r>
              <a:rPr lang="en-US" dirty="0"/>
              <a:t>Native and Non-native Species</a:t>
            </a:r>
          </a:p>
          <a:p>
            <a:pPr lvl="1"/>
            <a:r>
              <a:rPr lang="en-US" dirty="0"/>
              <a:t>Abundance of non-native species in Laramie River</a:t>
            </a:r>
          </a:p>
          <a:p>
            <a:pPr lvl="1"/>
            <a:r>
              <a:rPr lang="en-US" dirty="0"/>
              <a:t>Urbanization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976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Urbanization as a cause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Ottawa study shows </a:t>
            </a:r>
            <a:r>
              <a:rPr lang="en-US" dirty="0">
                <a:latin typeface="Times New Roman" charset="0"/>
              </a:rPr>
              <a:t>40% more non native plant species and 53% greater proportion of introduced species than plants found in agricultural or forest areas</a:t>
            </a:r>
          </a:p>
          <a:p>
            <a:pPr lvl="1"/>
            <a:r>
              <a:rPr lang="en-US" dirty="0">
                <a:latin typeface="Times New Roman" charset="0"/>
              </a:rPr>
              <a:t>Population</a:t>
            </a:r>
          </a:p>
          <a:p>
            <a:r>
              <a:rPr lang="en-US" dirty="0">
                <a:latin typeface="Times New Roman" charset="0"/>
              </a:rPr>
              <a:t>Threats of non-native plants to the area</a:t>
            </a:r>
          </a:p>
          <a:p>
            <a:pPr lvl="1"/>
            <a:r>
              <a:rPr lang="en-US" dirty="0">
                <a:latin typeface="Times New Roman" charset="0"/>
              </a:rPr>
              <a:t>Anthropogenic factors and biodiversity correlation</a:t>
            </a:r>
          </a:p>
          <a:p>
            <a:pPr lvl="1"/>
            <a:r>
              <a:rPr lang="en-US" dirty="0">
                <a:latin typeface="Times New Roman" charset="0"/>
              </a:rPr>
              <a:t>Optimist Park</a:t>
            </a:r>
          </a:p>
          <a:p>
            <a:pPr lvl="1"/>
            <a:endParaRPr lang="en-US" dirty="0">
              <a:latin typeface="Times New Roman" charset="0"/>
            </a:endParaRPr>
          </a:p>
          <a:p>
            <a:pPr marL="457200" lvl="1" indent="0">
              <a:buNone/>
            </a:pPr>
            <a:r>
              <a:rPr lang="en-US" dirty="0">
                <a:latin typeface="Times New Roman" charset="0"/>
              </a:rPr>
              <a:t>      </a:t>
            </a:r>
          </a:p>
          <a:p>
            <a:pPr lvl="1"/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6449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National PARK regulations</a:t>
            </a:r>
          </a:p>
        </p:txBody>
      </p:sp>
      <p:pic>
        <p:nvPicPr>
          <p:cNvPr id="4" name="Content Placeholder 3" descr="Screen Shot 2016-07-27 at 6.58.54 PM.png"/>
          <p:cNvPicPr>
            <a:picLocks noGrp="1" noChangeAspect="1"/>
          </p:cNvPicPr>
          <p:nvPr>
            <p:ph sz="quarter" idx="13"/>
          </p:nvPr>
        </p:nvPicPr>
        <p:blipFill>
          <a:blip r:embed="rId3"/>
          <a:stretch>
            <a:fillRect/>
          </a:stretch>
        </p:blipFill>
        <p:spPr>
          <a:xfrm>
            <a:off x="1649621" y="1410449"/>
            <a:ext cx="5395937" cy="4300729"/>
          </a:xfrm>
        </p:spPr>
      </p:pic>
    </p:spTree>
    <p:extLst>
      <p:ext uri="{BB962C8B-B14F-4D97-AF65-F5344CB8AC3E}">
        <p14:creationId xmlns:p14="http://schemas.microsoft.com/office/powerpoint/2010/main" val="3034032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Materials and </a:t>
            </a:r>
            <a:r>
              <a:rPr lang="en-US" dirty="0" err="1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Hula hoop as Daubenmire frame</a:t>
            </a:r>
          </a:p>
          <a:p>
            <a:r>
              <a:rPr lang="en-US" dirty="0"/>
              <a:t>Surveyed every 15m (15m, 30m, 45m, 60m, and 75m) for a total of 5 transects</a:t>
            </a:r>
          </a:p>
          <a:p>
            <a:r>
              <a:rPr lang="en-US" dirty="0"/>
              <a:t>Four sites perpendicular to water along every transect every 5-7 m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365250" y="3197225"/>
            <a:ext cx="5277340" cy="240240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091711" y="3198224"/>
            <a:ext cx="16757" cy="2422441"/>
          </a:xfrm>
          <a:prstGeom prst="straightConnector1">
            <a:avLst/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989581" y="3226972"/>
            <a:ext cx="16757" cy="2332675"/>
          </a:xfrm>
          <a:prstGeom prst="straightConnector1">
            <a:avLst/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887451" y="3190607"/>
            <a:ext cx="34709" cy="2404488"/>
          </a:xfrm>
          <a:prstGeom prst="straightConnector1">
            <a:avLst/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803274" y="3199211"/>
            <a:ext cx="34708" cy="2440393"/>
          </a:xfrm>
          <a:prstGeom prst="straightConnector1">
            <a:avLst/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2211727" y="3248075"/>
            <a:ext cx="1196" cy="2350629"/>
          </a:xfrm>
          <a:prstGeom prst="straightConnector1">
            <a:avLst/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350944" y="3555522"/>
            <a:ext cx="5276949" cy="16757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non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343953" y="4153891"/>
            <a:ext cx="5276949" cy="16757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non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430410" y="4733350"/>
            <a:ext cx="5187185" cy="16757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non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365445" y="5312165"/>
            <a:ext cx="5276949" cy="16757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non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1631203173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Horizon.thmx</Template>
  <TotalTime>53</TotalTime>
  <Words>778</Words>
  <Application>Microsoft Macintosh PowerPoint</Application>
  <PresentationFormat>On-screen Show (4:3)</PresentationFormat>
  <Paragraphs>177</Paragraphs>
  <Slides>19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Horizon</vt:lpstr>
      <vt:lpstr>Impacts: an analysis of stream health and plant diversity in riparian ecosystems</vt:lpstr>
      <vt:lpstr>Macroinvertebrate i.d.: rock creek</vt:lpstr>
      <vt:lpstr>Macroinvertebrate i.d.: laramie river</vt:lpstr>
      <vt:lpstr>Species accumulation curve: rock creek</vt:lpstr>
      <vt:lpstr>Species accumulation curve: laramie river</vt:lpstr>
      <vt:lpstr>Vegetation Comparison</vt:lpstr>
      <vt:lpstr>Urbanization as a cause</vt:lpstr>
      <vt:lpstr>National PARK regulations</vt:lpstr>
      <vt:lpstr>Materials and mETHODS</vt:lpstr>
      <vt:lpstr>Materials and methods cont.</vt:lpstr>
      <vt:lpstr>Results and Data Analysis </vt:lpstr>
      <vt:lpstr>Laramie River</vt:lpstr>
      <vt:lpstr>Laramie River </vt:lpstr>
      <vt:lpstr>Laramie River</vt:lpstr>
      <vt:lpstr>Rock Creek</vt:lpstr>
      <vt:lpstr>Rock creek</vt:lpstr>
      <vt:lpstr>Rock Creek</vt:lpstr>
      <vt:lpstr>Vegetation Conclusion</vt:lpstr>
      <vt:lpstr>References</vt:lpstr>
    </vt:vector>
  </TitlesOfParts>
  <Company>Pitt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Impacts: an analysis of stream health and plant diversity in riparian ecosystems</dc:title>
  <dc:creator>Kevin Race</dc:creator>
  <cp:lastModifiedBy>Sarah Rizk</cp:lastModifiedBy>
  <cp:revision>46</cp:revision>
  <dcterms:created xsi:type="dcterms:W3CDTF">2016-07-28T04:11:54Z</dcterms:created>
  <dcterms:modified xsi:type="dcterms:W3CDTF">2016-07-28T07:41:06Z</dcterms:modified>
</cp:coreProperties>
</file>