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58" r:id="rId4"/>
    <p:sldId id="260" r:id="rId5"/>
    <p:sldId id="261" r:id="rId6"/>
    <p:sldId id="262" r:id="rId7"/>
    <p:sldId id="264" r:id="rId8"/>
    <p:sldId id="265" r:id="rId9"/>
    <p:sldId id="296" r:id="rId10"/>
    <p:sldId id="297" r:id="rId11"/>
    <p:sldId id="298" r:id="rId12"/>
    <p:sldId id="299" r:id="rId13"/>
    <p:sldId id="300" r:id="rId14"/>
    <p:sldId id="277" r:id="rId15"/>
    <p:sldId id="276" r:id="rId16"/>
    <p:sldId id="271" r:id="rId17"/>
    <p:sldId id="273" r:id="rId18"/>
    <p:sldId id="274" r:id="rId19"/>
    <p:sldId id="275" r:id="rId20"/>
    <p:sldId id="278" r:id="rId21"/>
    <p:sldId id="280" r:id="rId22"/>
    <p:sldId id="279" r:id="rId23"/>
    <p:sldId id="294" r:id="rId24"/>
    <p:sldId id="281" r:id="rId25"/>
    <p:sldId id="282" r:id="rId26"/>
    <p:sldId id="283" r:id="rId27"/>
    <p:sldId id="284" r:id="rId28"/>
    <p:sldId id="285" r:id="rId29"/>
    <p:sldId id="286" r:id="rId30"/>
    <p:sldId id="287" r:id="rId31"/>
    <p:sldId id="295" r:id="rId32"/>
    <p:sldId id="288" r:id="rId33"/>
    <p:sldId id="289" r:id="rId34"/>
    <p:sldId id="267" r:id="rId35"/>
    <p:sldId id="268" r:id="rId36"/>
    <p:sldId id="269" r:id="rId37"/>
    <p:sldId id="270" r:id="rId38"/>
    <p:sldId id="290" r:id="rId39"/>
    <p:sldId id="291" r:id="rId40"/>
    <p:sldId id="292" r:id="rId41"/>
    <p:sldId id="293" r:id="rId42"/>
    <p:sldId id="263" r:id="rId43"/>
    <p:sldId id="25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19"/>
    <p:restoredTop sz="95000"/>
  </p:normalViewPr>
  <p:slideViewPr>
    <p:cSldViewPr snapToGrid="0" snapToObjects="1">
      <p:cViewPr>
        <p:scale>
          <a:sx n="88" d="100"/>
          <a:sy n="88" d="100"/>
        </p:scale>
        <p:origin x="14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35EA5-1593-344C-80B5-7816BD8A6EC1}" type="datetimeFigureOut">
              <a:rPr lang="en-US" smtClean="0"/>
              <a:t>4/24/18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DF47-09DD-8242-8B14-825128A83B6B}" type="slidenum">
              <a:rPr lang="en-US" smtClean="0"/>
              <a:t>‹#›</a:t>
            </a:fld>
            <a:endParaRPr lang="en-US" dirty="0"/>
          </a:p>
        </p:txBody>
      </p:sp>
    </p:spTree>
    <p:extLst>
      <p:ext uri="{BB962C8B-B14F-4D97-AF65-F5344CB8AC3E}">
        <p14:creationId xmlns:p14="http://schemas.microsoft.com/office/powerpoint/2010/main" val="124241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3DF47-09DD-8242-8B14-825128A83B6B}" type="slidenum">
              <a:rPr lang="en-US" smtClean="0"/>
              <a:t>40</a:t>
            </a:fld>
            <a:endParaRPr lang="en-US" dirty="0"/>
          </a:p>
        </p:txBody>
      </p:sp>
    </p:spTree>
    <p:extLst>
      <p:ext uri="{BB962C8B-B14F-4D97-AF65-F5344CB8AC3E}">
        <p14:creationId xmlns:p14="http://schemas.microsoft.com/office/powerpoint/2010/main" val="112648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4/24/18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4/24/18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4/24/18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4/24/18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4/24/18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ost-gazette.com/local/region/2015/01/13/University-of-Pittsburgh-report-shows-continued-racial-disparities-in-Pittsburgh/stories/201501130169" TargetMode="External"/><Relationship Id="rId4" Type="http://schemas.openxmlformats.org/officeDocument/2006/relationships/hyperlink" Target="http://www.post-gazette.com/business/money/2014/11/18/Pittsburgh-forum-examines-income-inequality-and-how-to-address-it/stories/201411180017" TargetMode="External"/><Relationship Id="rId1" Type="http://schemas.openxmlformats.org/officeDocument/2006/relationships/slideLayout" Target="../slideLayouts/slideLayout2.xml"/><Relationship Id="rId2" Type="http://schemas.openxmlformats.org/officeDocument/2006/relationships/hyperlink" Target="http://www.post-gazette.com/businessnews/2012/12/23/For-Pittsburgh-a-future-not-reliant-on-steel-was-unthinkable-and-unavoidable/stories/20121223022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9274" y="1669606"/>
            <a:ext cx="9732935" cy="2018991"/>
          </a:xfrm>
        </p:spPr>
        <p:txBody>
          <a:bodyPr/>
          <a:lstStyle/>
          <a:p>
            <a:r>
              <a:rPr lang="en-US" sz="5600" b="1" dirty="0" smtClean="0">
                <a:latin typeface="Courier" charset="0"/>
                <a:ea typeface="Courier" charset="0"/>
                <a:cs typeface="Courier" charset="0"/>
              </a:rPr>
              <a:t>CAN farmers’ markets ameliorate food deserts?</a:t>
            </a:r>
            <a:endParaRPr lang="en-US" sz="5600" b="1" dirty="0">
              <a:latin typeface="Courier" charset="0"/>
              <a:ea typeface="Courier" charset="0"/>
              <a:cs typeface="Courier" charset="0"/>
            </a:endParaRPr>
          </a:p>
        </p:txBody>
      </p:sp>
      <p:sp>
        <p:nvSpPr>
          <p:cNvPr id="3" name="Subtitle 2"/>
          <p:cNvSpPr>
            <a:spLocks noGrp="1"/>
          </p:cNvSpPr>
          <p:nvPr>
            <p:ph type="subTitle" idx="1"/>
          </p:nvPr>
        </p:nvSpPr>
        <p:spPr>
          <a:xfrm>
            <a:off x="1229274" y="3688597"/>
            <a:ext cx="9573045" cy="1813301"/>
          </a:xfrm>
        </p:spPr>
        <p:txBody>
          <a:bodyPr>
            <a:normAutofit fontScale="85000" lnSpcReduction="20000"/>
          </a:bodyPr>
          <a:lstStyle/>
          <a:p>
            <a:r>
              <a:rPr lang="en-US" sz="3800" b="1" dirty="0" smtClean="0">
                <a:latin typeface="Courier" charset="0"/>
                <a:ea typeface="Courier" charset="0"/>
                <a:cs typeface="Courier" charset="0"/>
              </a:rPr>
              <a:t>A Study on Income, Obesity, and Food Deserts</a:t>
            </a:r>
          </a:p>
          <a:p>
            <a:endParaRPr lang="en-US" sz="2900" b="1" dirty="0" smtClean="0">
              <a:latin typeface="Courier" charset="0"/>
              <a:ea typeface="Courier" charset="0"/>
              <a:cs typeface="Courier" charset="0"/>
            </a:endParaRPr>
          </a:p>
          <a:p>
            <a:r>
              <a:rPr lang="en-US" sz="2900" b="1" dirty="0" smtClean="0">
                <a:latin typeface="Courier" charset="0"/>
                <a:ea typeface="Courier" charset="0"/>
                <a:cs typeface="Courier" charset="0"/>
              </a:rPr>
              <a:t>Sarah </a:t>
            </a:r>
            <a:r>
              <a:rPr lang="en-US" sz="2900" b="1" dirty="0" smtClean="0">
                <a:latin typeface="Courier" charset="0"/>
                <a:ea typeface="Courier" charset="0"/>
                <a:cs typeface="Courier" charset="0"/>
              </a:rPr>
              <a:t>Rizk</a:t>
            </a:r>
            <a:r>
              <a:rPr lang="en-US" sz="2900" b="1" dirty="0" smtClean="0">
                <a:latin typeface="Courier" charset="0"/>
                <a:ea typeface="Courier" charset="0"/>
                <a:cs typeface="Courier" charset="0"/>
              </a:rPr>
              <a:t>, Spring 2018</a:t>
            </a:r>
            <a:endParaRPr lang="en-US" sz="2900" b="1" dirty="0">
              <a:latin typeface="Courier" charset="0"/>
              <a:ea typeface="Courier" charset="0"/>
              <a:cs typeface="Courier" charset="0"/>
            </a:endParaRPr>
          </a:p>
        </p:txBody>
      </p:sp>
    </p:spTree>
    <p:extLst>
      <p:ext uri="{BB962C8B-B14F-4D97-AF65-F5344CB8AC3E}">
        <p14:creationId xmlns:p14="http://schemas.microsoft.com/office/powerpoint/2010/main" val="207748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869214" cy="780393"/>
          </a:xfrm>
        </p:spPr>
        <p:txBody>
          <a:bodyPr/>
          <a:lstStyle/>
          <a:p>
            <a:r>
              <a:rPr lang="en-US" dirty="0">
                <a:latin typeface="Courier" charset="0"/>
                <a:ea typeface="Courier" charset="0"/>
                <a:cs typeface="Courier" charset="0"/>
              </a:rPr>
              <a:t>Attribute Table: </a:t>
            </a:r>
            <a:r>
              <a:rPr lang="en-US" dirty="0" smtClean="0">
                <a:latin typeface="Courier" charset="0"/>
                <a:ea typeface="Courier" charset="0"/>
                <a:cs typeface="Courier" charset="0"/>
              </a:rPr>
              <a:t>Grocery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453" y="1466193"/>
            <a:ext cx="7795508" cy="5181600"/>
          </a:xfrm>
        </p:spPr>
      </p:pic>
    </p:spTree>
    <p:extLst>
      <p:ext uri="{BB962C8B-B14F-4D97-AF65-F5344CB8AC3E}">
        <p14:creationId xmlns:p14="http://schemas.microsoft.com/office/powerpoint/2010/main" val="177678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70034"/>
          </a:xfrm>
        </p:spPr>
        <p:txBody>
          <a:bodyPr>
            <a:normAutofit/>
          </a:bodyPr>
          <a:lstStyle/>
          <a:p>
            <a:r>
              <a:rPr lang="en-US" sz="4000" dirty="0">
                <a:latin typeface="Courier" charset="0"/>
                <a:ea typeface="Courier" charset="0"/>
                <a:cs typeface="Courier" charset="0"/>
              </a:rPr>
              <a:t>Attribute Table: </a:t>
            </a:r>
            <a:r>
              <a:rPr lang="en-US" sz="4000" dirty="0" smtClean="0">
                <a:latin typeface="Courier" charset="0"/>
                <a:ea typeface="Courier" charset="0"/>
                <a:cs typeface="Courier" charset="0"/>
              </a:rPr>
              <a:t>Median Income</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268" y="1355834"/>
            <a:ext cx="7909864" cy="5247241"/>
          </a:xfrm>
        </p:spPr>
      </p:pic>
    </p:spTree>
    <p:extLst>
      <p:ext uri="{BB962C8B-B14F-4D97-AF65-F5344CB8AC3E}">
        <p14:creationId xmlns:p14="http://schemas.microsoft.com/office/powerpoint/2010/main" val="171995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43455"/>
          </a:xfrm>
        </p:spPr>
        <p:txBody>
          <a:bodyPr>
            <a:normAutofit fontScale="90000"/>
          </a:bodyPr>
          <a:lstStyle/>
          <a:p>
            <a:r>
              <a:rPr lang="en-US" dirty="0">
                <a:latin typeface="Courier" charset="0"/>
                <a:ea typeface="Courier" charset="0"/>
                <a:cs typeface="Courier" charset="0"/>
              </a:rPr>
              <a:t>Attribute Table: </a:t>
            </a:r>
            <a:r>
              <a:rPr lang="en-US" dirty="0" smtClean="0">
                <a:latin typeface="Courier" charset="0"/>
                <a:ea typeface="Courier" charset="0"/>
                <a:cs typeface="Courier" charset="0"/>
              </a:rPr>
              <a:t>Obesity Rates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621" y="1371599"/>
            <a:ext cx="7953158" cy="5291648"/>
          </a:xfrm>
        </p:spPr>
      </p:pic>
    </p:spTree>
    <p:extLst>
      <p:ext uri="{BB962C8B-B14F-4D97-AF65-F5344CB8AC3E}">
        <p14:creationId xmlns:p14="http://schemas.microsoft.com/office/powerpoint/2010/main" val="133210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59221"/>
          </a:xfrm>
        </p:spPr>
        <p:txBody>
          <a:bodyPr/>
          <a:lstStyle/>
          <a:p>
            <a:r>
              <a:rPr lang="en-US" dirty="0">
                <a:latin typeface="Courier" charset="0"/>
                <a:ea typeface="Courier" charset="0"/>
                <a:cs typeface="Courier" charset="0"/>
              </a:rPr>
              <a:t>Attribute Table: </a:t>
            </a:r>
            <a:r>
              <a:rPr lang="en-US" dirty="0" smtClean="0">
                <a:latin typeface="Courier" charset="0"/>
                <a:ea typeface="Courier" charset="0"/>
                <a:cs typeface="Courier" charset="0"/>
              </a:rPr>
              <a:t>Population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9464" y="1545021"/>
            <a:ext cx="7885472" cy="5217262"/>
          </a:xfrm>
        </p:spPr>
      </p:pic>
    </p:spTree>
    <p:extLst>
      <p:ext uri="{BB962C8B-B14F-4D97-AF65-F5344CB8AC3E}">
        <p14:creationId xmlns:p14="http://schemas.microsoft.com/office/powerpoint/2010/main" val="45746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1"/>
            <a:ext cx="10307783" cy="914400"/>
          </a:xfrm>
        </p:spPr>
        <p:txBody>
          <a:bodyPr>
            <a:noAutofit/>
          </a:bodyPr>
          <a:lstStyle/>
          <a:p>
            <a:r>
              <a:rPr lang="en-US" sz="3300" dirty="0">
                <a:latin typeface="Courier" charset="0"/>
                <a:ea typeface="Courier" charset="0"/>
                <a:cs typeface="Courier" charset="0"/>
              </a:rPr>
              <a:t>Methods: Data Analysis and Manipulations</a:t>
            </a:r>
            <a:br>
              <a:rPr lang="en-US" sz="3300" dirty="0">
                <a:latin typeface="Courier" charset="0"/>
                <a:ea typeface="Courier" charset="0"/>
                <a:cs typeface="Courier" charset="0"/>
              </a:rPr>
            </a:br>
            <a:r>
              <a:rPr lang="en-US" sz="3300" dirty="0" smtClean="0">
                <a:latin typeface="Courier" charset="0"/>
                <a:ea typeface="Courier" charset="0"/>
                <a:cs typeface="Courier" charset="0"/>
              </a:rPr>
              <a:t>Map </a:t>
            </a:r>
            <a:r>
              <a:rPr lang="en-US" sz="3300" dirty="0">
                <a:latin typeface="Courier" charset="0"/>
                <a:ea typeface="Courier" charset="0"/>
                <a:cs typeface="Courier" charset="0"/>
              </a:rPr>
              <a:t>1</a:t>
            </a:r>
            <a:endParaRPr lang="en-US" sz="3300" dirty="0"/>
          </a:p>
        </p:txBody>
      </p:sp>
      <p:sp>
        <p:nvSpPr>
          <p:cNvPr id="3" name="Content Placeholder 2"/>
          <p:cNvSpPr>
            <a:spLocks noGrp="1"/>
          </p:cNvSpPr>
          <p:nvPr>
            <p:ph idx="1"/>
          </p:nvPr>
        </p:nvSpPr>
        <p:spPr>
          <a:xfrm>
            <a:off x="1371600" y="1787237"/>
            <a:ext cx="10307782" cy="3546763"/>
          </a:xfrm>
        </p:spPr>
        <p:txBody>
          <a:bodyPr>
            <a:normAutofit lnSpcReduction="10000"/>
          </a:bodyPr>
          <a:lstStyle/>
          <a:p>
            <a:r>
              <a:rPr lang="en-US" dirty="0" smtClean="0">
                <a:latin typeface="Courier" charset="0"/>
                <a:ea typeface="Courier" charset="0"/>
                <a:cs typeface="Courier" charset="0"/>
              </a:rPr>
              <a:t>The purpose of Map 1 is to show the correlation between the median income per neighborhood and the amount of places to buy food— grocery stores and farmers’ markets</a:t>
            </a:r>
          </a:p>
          <a:p>
            <a:r>
              <a:rPr lang="en-US" dirty="0" smtClean="0">
                <a:latin typeface="Courier" charset="0"/>
                <a:ea typeface="Courier" charset="0"/>
                <a:cs typeface="Courier" charset="0"/>
              </a:rPr>
              <a:t>Without doing calculations, a simple visual allows the viewer to see the locations and make their own observations</a:t>
            </a:r>
          </a:p>
          <a:p>
            <a:pPr marL="0" indent="0">
              <a:buNone/>
            </a:pPr>
            <a:endParaRPr lang="en-US" dirty="0" smtClean="0">
              <a:latin typeface="Courier" charset="0"/>
              <a:ea typeface="Courier" charset="0"/>
              <a:cs typeface="Courier" charset="0"/>
            </a:endParaRPr>
          </a:p>
          <a:p>
            <a:pPr lvl="1"/>
            <a:r>
              <a:rPr lang="en-US" dirty="0">
                <a:latin typeface="Courier" charset="0"/>
                <a:ea typeface="Courier" charset="0"/>
                <a:cs typeface="Courier" charset="0"/>
              </a:rPr>
              <a:t>Layer 1: Pittsburgh Neighborhood Boundary</a:t>
            </a:r>
          </a:p>
          <a:p>
            <a:pPr lvl="1"/>
            <a:r>
              <a:rPr lang="en-US" dirty="0">
                <a:latin typeface="Courier" charset="0"/>
                <a:ea typeface="Courier" charset="0"/>
                <a:cs typeface="Courier" charset="0"/>
              </a:rPr>
              <a:t>Layer 2: Median Income </a:t>
            </a:r>
          </a:p>
          <a:p>
            <a:pPr lvl="1"/>
            <a:r>
              <a:rPr lang="en-US" dirty="0">
                <a:latin typeface="Courier" charset="0"/>
                <a:ea typeface="Courier" charset="0"/>
                <a:cs typeface="Courier" charset="0"/>
              </a:rPr>
              <a:t>Layer 3: Farmers’ Markets </a:t>
            </a:r>
          </a:p>
          <a:p>
            <a:pPr lvl="1"/>
            <a:r>
              <a:rPr lang="en-US" dirty="0">
                <a:latin typeface="Courier" charset="0"/>
                <a:ea typeface="Courier" charset="0"/>
                <a:cs typeface="Courier" charset="0"/>
              </a:rPr>
              <a:t>Layer 4: Grocery </a:t>
            </a:r>
          </a:p>
          <a:p>
            <a:endParaRPr lang="en-US" dirty="0">
              <a:latin typeface="Courier" charset="0"/>
              <a:ea typeface="Courier" charset="0"/>
              <a:cs typeface="Courier" charset="0"/>
            </a:endParaRPr>
          </a:p>
        </p:txBody>
      </p:sp>
    </p:spTree>
    <p:extLst>
      <p:ext uri="{BB962C8B-B14F-4D97-AF65-F5344CB8AC3E}">
        <p14:creationId xmlns:p14="http://schemas.microsoft.com/office/powerpoint/2010/main" val="1885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271760" cy="807720"/>
          </a:xfrm>
        </p:spPr>
        <p:txBody>
          <a:bodyPr>
            <a:normAutofit/>
          </a:bodyPr>
          <a:lstStyle/>
          <a:p>
            <a:r>
              <a:rPr lang="en-US" sz="3300" dirty="0">
                <a:latin typeface="Courier" charset="0"/>
                <a:ea typeface="Courier" charset="0"/>
                <a:cs typeface="Courier" charset="0"/>
              </a:rPr>
              <a:t>Methods: </a:t>
            </a:r>
            <a:r>
              <a:rPr lang="en-US" sz="3300" dirty="0" smtClean="0">
                <a:latin typeface="Courier" charset="0"/>
                <a:ea typeface="Courier" charset="0"/>
                <a:cs typeface="Courier" charset="0"/>
              </a:rPr>
              <a:t>Map </a:t>
            </a:r>
            <a:r>
              <a:rPr lang="en-US" sz="3300" dirty="0">
                <a:latin typeface="Courier" charset="0"/>
                <a:ea typeface="Courier" charset="0"/>
                <a:cs typeface="Courier" charset="0"/>
              </a:rPr>
              <a:t>1, </a:t>
            </a:r>
            <a:r>
              <a:rPr lang="en-US" sz="3300" dirty="0" smtClean="0">
                <a:latin typeface="Courier" charset="0"/>
                <a:ea typeface="Courier" charset="0"/>
                <a:cs typeface="Courier" charset="0"/>
              </a:rPr>
              <a:t>Data Export</a:t>
            </a:r>
            <a:endParaRPr lang="en-US" sz="3300" dirty="0"/>
          </a:p>
        </p:txBody>
      </p:sp>
      <p:sp>
        <p:nvSpPr>
          <p:cNvPr id="3" name="Content Placeholder 2"/>
          <p:cNvSpPr>
            <a:spLocks noGrp="1"/>
          </p:cNvSpPr>
          <p:nvPr>
            <p:ph idx="1"/>
          </p:nvPr>
        </p:nvSpPr>
        <p:spPr>
          <a:xfrm>
            <a:off x="1371600" y="1493520"/>
            <a:ext cx="5029200" cy="4907280"/>
          </a:xfrm>
        </p:spPr>
        <p:txBody>
          <a:bodyPr/>
          <a:lstStyle/>
          <a:p>
            <a:pPr lvl="2"/>
            <a:r>
              <a:rPr lang="en-US" dirty="0">
                <a:latin typeface="Courier" charset="0"/>
                <a:ea typeface="Courier" charset="0"/>
                <a:cs typeface="Courier" charset="0"/>
              </a:rPr>
              <a:t>After importing the layers into </a:t>
            </a:r>
            <a:r>
              <a:rPr lang="en-US" dirty="0">
                <a:latin typeface="Courier" charset="0"/>
                <a:ea typeface="Courier" charset="0"/>
                <a:cs typeface="Courier" charset="0"/>
              </a:rPr>
              <a:t>ArcMap</a:t>
            </a:r>
            <a:r>
              <a:rPr lang="en-US" dirty="0">
                <a:latin typeface="Courier" charset="0"/>
                <a:ea typeface="Courier" charset="0"/>
                <a:cs typeface="Courier" charset="0"/>
              </a:rPr>
              <a:t>, the first step was to export the the farmers’ market and grocery data as a </a:t>
            </a:r>
            <a:r>
              <a:rPr lang="en-US" b="1" dirty="0">
                <a:latin typeface="Courier" charset="0"/>
                <a:ea typeface="Courier" charset="0"/>
                <a:cs typeface="Courier" charset="0"/>
              </a:rPr>
              <a:t>shapefile</a:t>
            </a:r>
            <a:r>
              <a:rPr lang="en-US" b="1" dirty="0">
                <a:latin typeface="Courier" charset="0"/>
                <a:ea typeface="Courier" charset="0"/>
                <a:cs typeface="Courier" charset="0"/>
              </a:rPr>
              <a:t> </a:t>
            </a:r>
            <a:r>
              <a:rPr lang="en-US" dirty="0">
                <a:latin typeface="Courier" charset="0"/>
                <a:ea typeface="Courier" charset="0"/>
                <a:cs typeface="Courier" charset="0"/>
              </a:rPr>
              <a:t>by right clicking on the layer &gt; data &gt; export data</a:t>
            </a:r>
          </a:p>
          <a:p>
            <a:pPr lvl="2"/>
            <a:r>
              <a:rPr lang="en-US" dirty="0">
                <a:latin typeface="Courier" charset="0"/>
                <a:ea typeface="Courier" charset="0"/>
                <a:cs typeface="Courier" charset="0"/>
              </a:rPr>
              <a:t>After hitting okay on the image shown on the right, it uploads the new layer onto the map</a:t>
            </a:r>
          </a:p>
          <a:p>
            <a:pPr lvl="2"/>
            <a:r>
              <a:rPr lang="en-US" dirty="0">
                <a:latin typeface="Courier" charset="0"/>
                <a:ea typeface="Courier" charset="0"/>
                <a:cs typeface="Courier" charset="0"/>
              </a:rPr>
              <a:t>Side note: I will use these exported </a:t>
            </a:r>
            <a:r>
              <a:rPr lang="en-US" dirty="0">
                <a:latin typeface="Courier" charset="0"/>
                <a:ea typeface="Courier" charset="0"/>
                <a:cs typeface="Courier" charset="0"/>
              </a:rPr>
              <a:t>shapefiles</a:t>
            </a:r>
            <a:r>
              <a:rPr lang="en-US" dirty="0">
                <a:latin typeface="Courier" charset="0"/>
                <a:ea typeface="Courier" charset="0"/>
                <a:cs typeface="Courier" charset="0"/>
              </a:rPr>
              <a:t> for the remainder of the maps (instead of the raw data)</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720" y="1493520"/>
            <a:ext cx="5120640" cy="4254269"/>
          </a:xfrm>
          <a:prstGeom prst="rect">
            <a:avLst/>
          </a:prstGeom>
        </p:spPr>
      </p:pic>
    </p:spTree>
    <p:extLst>
      <p:ext uri="{BB962C8B-B14F-4D97-AF65-F5344CB8AC3E}">
        <p14:creationId xmlns:p14="http://schemas.microsoft.com/office/powerpoint/2010/main" val="73715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7054"/>
          </a:xfrm>
        </p:spPr>
        <p:txBody>
          <a:bodyPr>
            <a:normAutofit/>
          </a:bodyPr>
          <a:lstStyle/>
          <a:p>
            <a:r>
              <a:rPr lang="en-US" sz="3300" dirty="0">
                <a:latin typeface="Courier" charset="0"/>
                <a:ea typeface="Courier" charset="0"/>
                <a:cs typeface="Courier" charset="0"/>
              </a:rPr>
              <a:t>Methods: </a:t>
            </a:r>
            <a:r>
              <a:rPr lang="en-US" sz="3300" dirty="0" smtClean="0">
                <a:latin typeface="Courier" charset="0"/>
                <a:ea typeface="Courier" charset="0"/>
                <a:cs typeface="Courier" charset="0"/>
              </a:rPr>
              <a:t>Map 1, Clip</a:t>
            </a:r>
            <a:endParaRPr lang="en-US" sz="3300" dirty="0"/>
          </a:p>
        </p:txBody>
      </p:sp>
      <p:sp>
        <p:nvSpPr>
          <p:cNvPr id="3" name="Content Placeholder 2"/>
          <p:cNvSpPr>
            <a:spLocks noGrp="1"/>
          </p:cNvSpPr>
          <p:nvPr>
            <p:ph idx="1"/>
          </p:nvPr>
        </p:nvSpPr>
        <p:spPr>
          <a:xfrm>
            <a:off x="906652" y="1704814"/>
            <a:ext cx="3804834" cy="4633993"/>
          </a:xfrm>
        </p:spPr>
        <p:txBody>
          <a:bodyPr>
            <a:normAutofit/>
          </a:bodyPr>
          <a:lstStyle/>
          <a:p>
            <a:r>
              <a:rPr lang="en-US" dirty="0" smtClean="0">
                <a:latin typeface="Courier" charset="0"/>
                <a:ea typeface="Courier" charset="0"/>
                <a:cs typeface="Courier" charset="0"/>
              </a:rPr>
              <a:t>The next step is to essentially “crop” the data so that all points lie within the city of Pittsburgh boundaries</a:t>
            </a:r>
          </a:p>
          <a:p>
            <a:pPr lvl="1"/>
            <a:r>
              <a:rPr lang="en-US" dirty="0" smtClean="0">
                <a:latin typeface="Courier" charset="0"/>
                <a:ea typeface="Courier" charset="0"/>
                <a:cs typeface="Courier" charset="0"/>
              </a:rPr>
              <a:t>There should not be any free floating points </a:t>
            </a:r>
          </a:p>
          <a:p>
            <a:r>
              <a:rPr lang="en-US" dirty="0" smtClean="0">
                <a:latin typeface="Courier" charset="0"/>
                <a:ea typeface="Courier" charset="0"/>
                <a:cs typeface="Courier" charset="0"/>
              </a:rPr>
              <a:t>This was done by using the clip tool</a:t>
            </a:r>
          </a:p>
          <a:p>
            <a:pPr lvl="1"/>
            <a:r>
              <a:rPr lang="en-US" dirty="0" smtClean="0">
                <a:latin typeface="Courier" charset="0"/>
                <a:ea typeface="Courier" charset="0"/>
                <a:cs typeface="Courier" charset="0"/>
              </a:rPr>
              <a:t>Arc toolbox &gt; analysis tools &gt; extract &gt; clip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471" y="1704814"/>
            <a:ext cx="6877356" cy="4169044"/>
          </a:xfrm>
          <a:prstGeom prst="rect">
            <a:avLst/>
          </a:prstGeom>
        </p:spPr>
      </p:pic>
    </p:spTree>
    <p:extLst>
      <p:ext uri="{BB962C8B-B14F-4D97-AF65-F5344CB8AC3E}">
        <p14:creationId xmlns:p14="http://schemas.microsoft.com/office/powerpoint/2010/main" val="65449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77240"/>
          </a:xfrm>
        </p:spPr>
        <p:txBody>
          <a:bodyPr>
            <a:normAutofit/>
          </a:bodyPr>
          <a:lstStyle/>
          <a:p>
            <a:r>
              <a:rPr lang="en-US" sz="3300" dirty="0" smtClean="0">
                <a:latin typeface="Courier" charset="0"/>
                <a:ea typeface="Courier" charset="0"/>
                <a:cs typeface="Courier" charset="0"/>
              </a:rPr>
              <a:t>Methods: Map 1, Clip Continued</a:t>
            </a:r>
            <a:endParaRPr lang="en-US" sz="3300" dirty="0">
              <a:latin typeface="Courier" charset="0"/>
              <a:ea typeface="Courier" charset="0"/>
              <a:cs typeface="Courier" charset="0"/>
            </a:endParaRPr>
          </a:p>
        </p:txBody>
      </p:sp>
      <p:sp>
        <p:nvSpPr>
          <p:cNvPr id="3" name="Content Placeholder 2"/>
          <p:cNvSpPr>
            <a:spLocks noGrp="1"/>
          </p:cNvSpPr>
          <p:nvPr>
            <p:ph idx="1"/>
          </p:nvPr>
        </p:nvSpPr>
        <p:spPr>
          <a:xfrm>
            <a:off x="1371600" y="1584960"/>
            <a:ext cx="3032760" cy="4251960"/>
          </a:xfrm>
        </p:spPr>
        <p:txBody>
          <a:bodyPr>
            <a:normAutofit fontScale="92500" lnSpcReduction="10000"/>
          </a:bodyPr>
          <a:lstStyle/>
          <a:p>
            <a:pPr lvl="1">
              <a:spcBef>
                <a:spcPts val="1000"/>
              </a:spcBef>
              <a:buFont typeface="Franklin Gothic Book" panose="020B0503020102020204" pitchFamily="34" charset="0"/>
              <a:buChar char="■"/>
            </a:pPr>
            <a:r>
              <a:rPr lang="en-US" i="0" dirty="0" smtClean="0">
                <a:latin typeface="Courier" charset="0"/>
                <a:ea typeface="Courier" charset="0"/>
                <a:cs typeface="Courier" charset="0"/>
              </a:rPr>
              <a:t>Because the grocery data was already limited to the city of Pittsburgh, I only had to clip the Farmers’ Market data</a:t>
            </a:r>
          </a:p>
          <a:p>
            <a:pPr lvl="1">
              <a:spcBef>
                <a:spcPts val="1000"/>
              </a:spcBef>
              <a:buFont typeface="Franklin Gothic Book" panose="020B0503020102020204" pitchFamily="34" charset="0"/>
              <a:buChar char="■"/>
            </a:pPr>
            <a:r>
              <a:rPr lang="en-US" i="0" dirty="0" smtClean="0">
                <a:latin typeface="Courier" charset="0"/>
                <a:ea typeface="Courier" charset="0"/>
                <a:cs typeface="Courier" charset="0"/>
              </a:rPr>
              <a:t>As mentioned prior, it is important to say I clipped the Farmers’ Market </a:t>
            </a:r>
            <a:r>
              <a:rPr lang="en-US" i="0" dirty="0" smtClean="0">
                <a:latin typeface="Courier" charset="0"/>
                <a:ea typeface="Courier" charset="0"/>
                <a:cs typeface="Courier" charset="0"/>
              </a:rPr>
              <a:t>shapefile</a:t>
            </a:r>
            <a:r>
              <a:rPr lang="en-US" i="0" dirty="0" smtClean="0">
                <a:latin typeface="Courier" charset="0"/>
                <a:ea typeface="Courier" charset="0"/>
                <a:cs typeface="Courier" charset="0"/>
              </a:rPr>
              <a:t> I created in step 1</a:t>
            </a:r>
            <a:endParaRPr lang="en-US" i="0" dirty="0">
              <a:latin typeface="Courier" charset="0"/>
              <a:ea typeface="Courier" charset="0"/>
              <a:cs typeface="Courier" charset="0"/>
            </a:endParaRP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009" y="1472339"/>
            <a:ext cx="7243927" cy="4395787"/>
          </a:xfrm>
          <a:prstGeom prst="rect">
            <a:avLst/>
          </a:prstGeom>
        </p:spPr>
      </p:pic>
    </p:spTree>
    <p:extLst>
      <p:ext uri="{BB962C8B-B14F-4D97-AF65-F5344CB8AC3E}">
        <p14:creationId xmlns:p14="http://schemas.microsoft.com/office/powerpoint/2010/main" val="71813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195560" cy="777240"/>
          </a:xfrm>
        </p:spPr>
        <p:txBody>
          <a:bodyPr>
            <a:normAutofit/>
          </a:bodyPr>
          <a:lstStyle/>
          <a:p>
            <a:r>
              <a:rPr lang="en-US" sz="3300" dirty="0">
                <a:latin typeface="Courier" charset="0"/>
                <a:ea typeface="Courier" charset="0"/>
                <a:cs typeface="Courier" charset="0"/>
              </a:rPr>
              <a:t>Methods: </a:t>
            </a:r>
            <a:r>
              <a:rPr lang="en-US" sz="3300" dirty="0" smtClean="0">
                <a:latin typeface="Courier" charset="0"/>
                <a:ea typeface="Courier" charset="0"/>
                <a:cs typeface="Courier" charset="0"/>
              </a:rPr>
              <a:t>Map 1, </a:t>
            </a:r>
            <a:r>
              <a:rPr lang="en-US" sz="3300" dirty="0" smtClean="0">
                <a:latin typeface="Courier" charset="0"/>
                <a:ea typeface="Courier" charset="0"/>
                <a:cs typeface="Courier" charset="0"/>
              </a:rPr>
              <a:t>Symbology</a:t>
            </a:r>
            <a:endParaRPr lang="en-US" sz="3300" dirty="0"/>
          </a:p>
        </p:txBody>
      </p:sp>
      <p:sp>
        <p:nvSpPr>
          <p:cNvPr id="3" name="Content Placeholder 2"/>
          <p:cNvSpPr>
            <a:spLocks noGrp="1"/>
          </p:cNvSpPr>
          <p:nvPr>
            <p:ph idx="1"/>
          </p:nvPr>
        </p:nvSpPr>
        <p:spPr>
          <a:xfrm>
            <a:off x="1371600" y="1615440"/>
            <a:ext cx="3901440" cy="4815840"/>
          </a:xfrm>
        </p:spPr>
        <p:txBody>
          <a:bodyPr>
            <a:normAutofit fontScale="92500" lnSpcReduction="10000"/>
          </a:bodyPr>
          <a:lstStyle/>
          <a:p>
            <a:r>
              <a:rPr lang="en-US" dirty="0" smtClean="0">
                <a:latin typeface="Courier" charset="0"/>
                <a:ea typeface="Courier" charset="0"/>
                <a:cs typeface="Courier" charset="0"/>
              </a:rPr>
              <a:t>After clipping the data, the last step in creating Map 1 was to change the symbols in order to show the data clearly and accurately</a:t>
            </a:r>
          </a:p>
          <a:p>
            <a:pPr lvl="1"/>
            <a:r>
              <a:rPr lang="en-US" dirty="0" smtClean="0">
                <a:latin typeface="Courier" charset="0"/>
                <a:ea typeface="Courier" charset="0"/>
                <a:cs typeface="Courier" charset="0"/>
              </a:rPr>
              <a:t>Right click on the Farmers’ Market layer &gt; Properties &gt; </a:t>
            </a:r>
            <a:r>
              <a:rPr lang="en-US" dirty="0" smtClean="0">
                <a:latin typeface="Courier" charset="0"/>
                <a:ea typeface="Courier" charset="0"/>
                <a:cs typeface="Courier" charset="0"/>
              </a:rPr>
              <a:t>Symbology</a:t>
            </a:r>
            <a:r>
              <a:rPr lang="en-US" dirty="0">
                <a:latin typeface="Courier" charset="0"/>
                <a:ea typeface="Courier" charset="0"/>
                <a:cs typeface="Courier" charset="0"/>
              </a:rPr>
              <a:t> </a:t>
            </a:r>
            <a:r>
              <a:rPr lang="en-US" dirty="0" smtClean="0">
                <a:latin typeface="Courier" charset="0"/>
                <a:ea typeface="Courier" charset="0"/>
                <a:cs typeface="Courier" charset="0"/>
              </a:rPr>
              <a:t>&gt; Symbol</a:t>
            </a:r>
          </a:p>
          <a:p>
            <a:pPr lvl="1"/>
            <a:r>
              <a:rPr lang="en-US" dirty="0" smtClean="0">
                <a:latin typeface="Courier" charset="0"/>
                <a:ea typeface="Courier" charset="0"/>
                <a:cs typeface="Courier" charset="0"/>
              </a:rPr>
              <a:t>I did this for both the Farmers’ Market and Grocery layers, adjusting the Farmers’ Market data to be a smaller size than the Grocery data for clarity purposes</a:t>
            </a:r>
            <a:endParaRPr lang="en-US" dirty="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169" y="1615440"/>
            <a:ext cx="6382691" cy="3870960"/>
          </a:xfrm>
          <a:prstGeom prst="rect">
            <a:avLst/>
          </a:prstGeom>
        </p:spPr>
      </p:pic>
    </p:spTree>
    <p:extLst>
      <p:ext uri="{BB962C8B-B14F-4D97-AF65-F5344CB8AC3E}">
        <p14:creationId xmlns:p14="http://schemas.microsoft.com/office/powerpoint/2010/main" val="115028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1480"/>
            <a:ext cx="10393680" cy="975360"/>
          </a:xfrm>
        </p:spPr>
        <p:txBody>
          <a:bodyPr>
            <a:noAutofit/>
          </a:bodyPr>
          <a:lstStyle/>
          <a:p>
            <a:r>
              <a:rPr lang="en-US" sz="3300" dirty="0" smtClean="0">
                <a:latin typeface="Courier" charset="0"/>
                <a:ea typeface="Courier" charset="0"/>
                <a:cs typeface="Courier" charset="0"/>
              </a:rPr>
              <a:t>Methods</a:t>
            </a:r>
            <a:r>
              <a:rPr lang="en-US" sz="3300" dirty="0">
                <a:latin typeface="Courier" charset="0"/>
                <a:ea typeface="Courier" charset="0"/>
                <a:cs typeface="Courier" charset="0"/>
              </a:rPr>
              <a:t>: Data Analysis and Manipulations</a:t>
            </a:r>
            <a:br>
              <a:rPr lang="en-US" sz="3300" dirty="0">
                <a:latin typeface="Courier" charset="0"/>
                <a:ea typeface="Courier" charset="0"/>
                <a:cs typeface="Courier" charset="0"/>
              </a:rPr>
            </a:br>
            <a:r>
              <a:rPr lang="en-US" sz="3300" dirty="0" smtClean="0">
                <a:latin typeface="Courier" charset="0"/>
                <a:ea typeface="Courier" charset="0"/>
                <a:cs typeface="Courier" charset="0"/>
              </a:rPr>
              <a:t>Map 2</a:t>
            </a:r>
            <a:endParaRPr lang="en-US" sz="3300" dirty="0"/>
          </a:p>
        </p:txBody>
      </p:sp>
      <p:sp>
        <p:nvSpPr>
          <p:cNvPr id="3" name="Content Placeholder 2"/>
          <p:cNvSpPr>
            <a:spLocks noGrp="1"/>
          </p:cNvSpPr>
          <p:nvPr>
            <p:ph idx="1"/>
          </p:nvPr>
        </p:nvSpPr>
        <p:spPr>
          <a:xfrm>
            <a:off x="1371599" y="1524000"/>
            <a:ext cx="4879572" cy="5334000"/>
          </a:xfrm>
        </p:spPr>
        <p:txBody>
          <a:bodyPr>
            <a:normAutofit fontScale="70000" lnSpcReduction="20000"/>
          </a:bodyPr>
          <a:lstStyle/>
          <a:p>
            <a:r>
              <a:rPr lang="en-US" sz="2900" dirty="0" smtClean="0">
                <a:latin typeface="Courier" charset="0"/>
                <a:ea typeface="Courier" charset="0"/>
                <a:cs typeface="Courier" charset="0"/>
              </a:rPr>
              <a:t>This map shows the correlation between obesity rates per neighborhood and the places to buy food– farmers’ markets and grocery stores </a:t>
            </a:r>
          </a:p>
          <a:p>
            <a:r>
              <a:rPr lang="en-US" sz="2900" dirty="0" smtClean="0">
                <a:latin typeface="Courier" charset="0"/>
                <a:ea typeface="Courier" charset="0"/>
                <a:cs typeface="Courier" charset="0"/>
              </a:rPr>
              <a:t>In this study, the obesity rate average is estimated to be 0.26 and the highest rate is estimated to be 0.92</a:t>
            </a:r>
          </a:p>
          <a:p>
            <a:pPr marL="0" indent="0">
              <a:buNone/>
            </a:pPr>
            <a:endParaRPr lang="en-US" sz="2900" dirty="0" smtClean="0">
              <a:latin typeface="Courier" charset="0"/>
              <a:ea typeface="Courier" charset="0"/>
              <a:cs typeface="Courier" charset="0"/>
            </a:endParaRPr>
          </a:p>
          <a:p>
            <a:pPr lvl="1"/>
            <a:r>
              <a:rPr lang="en-US" sz="2900" dirty="0" smtClean="0">
                <a:latin typeface="Courier" charset="0"/>
                <a:ea typeface="Courier" charset="0"/>
                <a:cs typeface="Courier" charset="0"/>
              </a:rPr>
              <a:t>Layer 1: Pittsburgh Neighborhood Boundary</a:t>
            </a:r>
          </a:p>
          <a:p>
            <a:pPr lvl="1"/>
            <a:r>
              <a:rPr lang="en-US" sz="2900" dirty="0" smtClean="0">
                <a:latin typeface="Courier" charset="0"/>
                <a:ea typeface="Courier" charset="0"/>
                <a:cs typeface="Courier" charset="0"/>
              </a:rPr>
              <a:t>Layer 2: Obesity Rates</a:t>
            </a:r>
          </a:p>
          <a:p>
            <a:pPr lvl="1"/>
            <a:r>
              <a:rPr lang="en-US" sz="2900" dirty="0" smtClean="0">
                <a:latin typeface="Courier" charset="0"/>
                <a:ea typeface="Courier" charset="0"/>
                <a:cs typeface="Courier" charset="0"/>
              </a:rPr>
              <a:t>Layer 3: Farmers’ Markets</a:t>
            </a:r>
          </a:p>
          <a:p>
            <a:pPr lvl="1"/>
            <a:r>
              <a:rPr lang="en-US" sz="2900" dirty="0" smtClean="0">
                <a:latin typeface="Courier" charset="0"/>
                <a:ea typeface="Courier" charset="0"/>
                <a:cs typeface="Courier" charset="0"/>
              </a:rPr>
              <a:t>Layer 4: Grocery</a:t>
            </a:r>
          </a:p>
          <a:p>
            <a:pPr marL="0" indent="0">
              <a:buNone/>
            </a:pPr>
            <a:endParaRPr lang="en-US" dirty="0">
              <a:latin typeface="Courier" charset="0"/>
              <a:ea typeface="Courier" charset="0"/>
              <a:cs typeface="Courier" charset="0"/>
            </a:endParaRPr>
          </a:p>
          <a:p>
            <a:pPr marL="0" indent="0">
              <a:buNone/>
            </a:pPr>
            <a:endParaRPr lang="en-US" dirty="0" smtClean="0">
              <a:latin typeface="Courier" charset="0"/>
              <a:ea typeface="Courier" charset="0"/>
              <a:cs typeface="Courier" charset="0"/>
            </a:endParaRPr>
          </a:p>
          <a:p>
            <a:pPr marL="0" indent="0">
              <a:buNone/>
            </a:pPr>
            <a:r>
              <a:rPr lang="en-US" dirty="0">
                <a:latin typeface="Courier" charset="0"/>
                <a:ea typeface="Courier" charset="0"/>
                <a:cs typeface="Courier"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981" y="1524000"/>
            <a:ext cx="5252299" cy="3314007"/>
          </a:xfrm>
          <a:prstGeom prst="rect">
            <a:avLst/>
          </a:prstGeom>
        </p:spPr>
      </p:pic>
      <p:sp>
        <p:nvSpPr>
          <p:cNvPr id="5" name="TextBox 4"/>
          <p:cNvSpPr txBox="1"/>
          <p:nvPr/>
        </p:nvSpPr>
        <p:spPr>
          <a:xfrm>
            <a:off x="6512981" y="4852056"/>
            <a:ext cx="5252299" cy="246221"/>
          </a:xfrm>
          <a:prstGeom prst="rect">
            <a:avLst/>
          </a:prstGeom>
          <a:noFill/>
        </p:spPr>
        <p:txBody>
          <a:bodyPr wrap="square" rtlCol="0">
            <a:spAutoFit/>
          </a:bodyPr>
          <a:lstStyle/>
          <a:p>
            <a:pPr algn="ctr"/>
            <a:r>
              <a:rPr lang="en-US" sz="1000" dirty="0" smtClean="0">
                <a:latin typeface="Courier" charset="0"/>
                <a:ea typeface="Courier" charset="0"/>
                <a:cs typeface="Courier" charset="0"/>
              </a:rPr>
              <a:t>The Excel data sheet provided by the Census Tract</a:t>
            </a:r>
            <a:endParaRPr lang="en-US" sz="1000" dirty="0">
              <a:latin typeface="Courier" charset="0"/>
              <a:ea typeface="Courier" charset="0"/>
              <a:cs typeface="Courier" charset="0"/>
            </a:endParaRPr>
          </a:p>
        </p:txBody>
      </p:sp>
    </p:spTree>
    <p:extLst>
      <p:ext uri="{BB962C8B-B14F-4D97-AF65-F5344CB8AC3E}">
        <p14:creationId xmlns:p14="http://schemas.microsoft.com/office/powerpoint/2010/main" val="68218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86539"/>
          </a:xfrm>
        </p:spPr>
        <p:txBody>
          <a:bodyPr>
            <a:normAutofit/>
          </a:bodyPr>
          <a:lstStyle/>
          <a:p>
            <a:r>
              <a:rPr lang="en-US" sz="3500" dirty="0" smtClean="0">
                <a:latin typeface="Courier" charset="0"/>
                <a:ea typeface="Courier" charset="0"/>
                <a:cs typeface="Courier" charset="0"/>
              </a:rPr>
              <a:t>Food Deserts: An Introduction</a:t>
            </a:r>
            <a:endParaRPr lang="en-US" sz="3500" dirty="0">
              <a:latin typeface="Courier" charset="0"/>
              <a:ea typeface="Courier" charset="0"/>
              <a:cs typeface="Courier" charset="0"/>
            </a:endParaRPr>
          </a:p>
        </p:txBody>
      </p:sp>
      <p:sp>
        <p:nvSpPr>
          <p:cNvPr id="3" name="Content Placeholder 2"/>
          <p:cNvSpPr>
            <a:spLocks noGrp="1"/>
          </p:cNvSpPr>
          <p:nvPr>
            <p:ph idx="1"/>
          </p:nvPr>
        </p:nvSpPr>
        <p:spPr>
          <a:xfrm>
            <a:off x="1371600" y="1472339"/>
            <a:ext cx="4564251" cy="5207430"/>
          </a:xfrm>
        </p:spPr>
        <p:txBody>
          <a:bodyPr>
            <a:normAutofit fontScale="92500" lnSpcReduction="10000"/>
          </a:bodyPr>
          <a:lstStyle/>
          <a:p>
            <a:r>
              <a:rPr lang="en-US" dirty="0" smtClean="0">
                <a:latin typeface="Courier" charset="0"/>
                <a:ea typeface="Courier" charset="0"/>
                <a:cs typeface="Courier" charset="0"/>
              </a:rPr>
              <a:t>According to the USDA, a food desert is a part of the country vapid of fresh fruit, vegetables, and other healthy options</a:t>
            </a:r>
          </a:p>
          <a:p>
            <a:pPr lvl="1"/>
            <a:r>
              <a:rPr lang="en-US" b="1" dirty="0" smtClean="0">
                <a:latin typeface="Courier" charset="0"/>
                <a:ea typeface="Courier" charset="0"/>
                <a:cs typeface="Courier" charset="0"/>
              </a:rPr>
              <a:t>Usually </a:t>
            </a:r>
            <a:r>
              <a:rPr lang="en-US" b="1" dirty="0">
                <a:latin typeface="Courier" charset="0"/>
                <a:ea typeface="Courier" charset="0"/>
                <a:cs typeface="Courier" charset="0"/>
              </a:rPr>
              <a:t>found in impoverished </a:t>
            </a:r>
            <a:r>
              <a:rPr lang="en-US" b="1" dirty="0" smtClean="0">
                <a:latin typeface="Courier" charset="0"/>
                <a:ea typeface="Courier" charset="0"/>
                <a:cs typeface="Courier" charset="0"/>
              </a:rPr>
              <a:t>areas</a:t>
            </a:r>
          </a:p>
          <a:p>
            <a:r>
              <a:rPr lang="en-US" dirty="0" smtClean="0">
                <a:latin typeface="Courier" charset="0"/>
                <a:ea typeface="Courier" charset="0"/>
                <a:cs typeface="Courier" charset="0"/>
              </a:rPr>
              <a:t>At least 500 people and/or 33% of the census tract’s population lives more than one mile from a large supermarket</a:t>
            </a:r>
          </a:p>
          <a:p>
            <a:r>
              <a:rPr lang="en-US" dirty="0" smtClean="0">
                <a:latin typeface="Courier" charset="0"/>
                <a:ea typeface="Courier" charset="0"/>
                <a:cs typeface="Courier" charset="0"/>
              </a:rPr>
              <a:t>In Pittsburgh, food deserts are a very real problem</a:t>
            </a:r>
          </a:p>
          <a:p>
            <a:pPr lvl="1"/>
            <a:r>
              <a:rPr lang="en-US" dirty="0" smtClean="0">
                <a:latin typeface="Courier" charset="0"/>
                <a:ea typeface="Courier" charset="0"/>
                <a:cs typeface="Courier" charset="0"/>
              </a:rPr>
              <a:t>Until 2014, the Garfield neighborhood had not had a full service grocery store in 27 years</a:t>
            </a:r>
          </a:p>
          <a:p>
            <a:pPr marL="0" lvl="1" indent="0" algn="just">
              <a:buNone/>
            </a:pPr>
            <a:endParaRPr lang="en-US" dirty="0" smtClean="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826" y="1879353"/>
            <a:ext cx="5831185" cy="3238128"/>
          </a:xfrm>
          <a:prstGeom prst="rect">
            <a:avLst/>
          </a:prstGeom>
        </p:spPr>
      </p:pic>
      <p:sp>
        <p:nvSpPr>
          <p:cNvPr id="5" name="TextBox 4"/>
          <p:cNvSpPr txBox="1"/>
          <p:nvPr/>
        </p:nvSpPr>
        <p:spPr>
          <a:xfrm>
            <a:off x="6152825" y="5254376"/>
            <a:ext cx="5831185" cy="246221"/>
          </a:xfrm>
          <a:prstGeom prst="rect">
            <a:avLst/>
          </a:prstGeom>
          <a:noFill/>
        </p:spPr>
        <p:txBody>
          <a:bodyPr wrap="square" rtlCol="0">
            <a:spAutoFit/>
          </a:bodyPr>
          <a:lstStyle/>
          <a:p>
            <a:pPr algn="ctr"/>
            <a:r>
              <a:rPr lang="en-US" sz="1000" dirty="0" smtClean="0">
                <a:latin typeface="Courier" charset="0"/>
                <a:ea typeface="Courier" charset="0"/>
                <a:cs typeface="Courier" charset="0"/>
              </a:rPr>
              <a:t>Source: Department of Agriculture, </a:t>
            </a:r>
            <a:r>
              <a:rPr lang="en-US" sz="1000" dirty="0" smtClean="0">
                <a:latin typeface="Courier" charset="0"/>
                <a:ea typeface="Courier" charset="0"/>
                <a:cs typeface="Courier" charset="0"/>
              </a:rPr>
              <a:t>www.americannutritionassociation.org</a:t>
            </a:r>
            <a:r>
              <a:rPr lang="en-US" sz="1000" dirty="0" smtClean="0">
                <a:latin typeface="Courier" charset="0"/>
                <a:ea typeface="Courier" charset="0"/>
                <a:cs typeface="Courier" charset="0"/>
              </a:rPr>
              <a:t> </a:t>
            </a:r>
            <a:endParaRPr lang="en-US" sz="1000" dirty="0">
              <a:latin typeface="Courier" charset="0"/>
              <a:ea typeface="Courier" charset="0"/>
              <a:cs typeface="Courier" charset="0"/>
            </a:endParaRPr>
          </a:p>
        </p:txBody>
      </p:sp>
    </p:spTree>
    <p:extLst>
      <p:ext uri="{BB962C8B-B14F-4D97-AF65-F5344CB8AC3E}">
        <p14:creationId xmlns:p14="http://schemas.microsoft.com/office/powerpoint/2010/main" val="133593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0862"/>
          </a:xfrm>
        </p:spPr>
        <p:txBody>
          <a:bodyPr>
            <a:normAutofit fontScale="90000"/>
          </a:bodyPr>
          <a:lstStyle/>
          <a:p>
            <a:r>
              <a:rPr lang="en-US" dirty="0" smtClean="0">
                <a:latin typeface="Courier" charset="0"/>
                <a:ea typeface="Courier" charset="0"/>
                <a:cs typeface="Courier" charset="0"/>
              </a:rPr>
              <a:t>Methods: Map 2, </a:t>
            </a:r>
            <a:r>
              <a:rPr lang="en-US" dirty="0" smtClean="0">
                <a:latin typeface="Courier" charset="0"/>
                <a:ea typeface="Courier" charset="0"/>
                <a:cs typeface="Courier" charset="0"/>
              </a:rPr>
              <a:t>Symbology</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1166328" y="1349712"/>
            <a:ext cx="4786604" cy="5195537"/>
          </a:xfrm>
        </p:spPr>
        <p:txBody>
          <a:bodyPr>
            <a:normAutofit fontScale="85000" lnSpcReduction="10000"/>
          </a:bodyPr>
          <a:lstStyle/>
          <a:p>
            <a:r>
              <a:rPr lang="en-US" dirty="0" smtClean="0">
                <a:latin typeface="Courier" charset="0"/>
                <a:ea typeface="Courier" charset="0"/>
                <a:cs typeface="Courier" charset="0"/>
              </a:rPr>
              <a:t>I used new data frame for each map, meaning I clicked insert &gt; data frame</a:t>
            </a:r>
          </a:p>
          <a:p>
            <a:r>
              <a:rPr lang="en-US" dirty="0" smtClean="0">
                <a:latin typeface="Courier" charset="0"/>
                <a:ea typeface="Courier" charset="0"/>
                <a:cs typeface="Courier" charset="0"/>
              </a:rPr>
              <a:t>After importing the new data for Map 2 into the new data frame, I had to change the classes for obesity rates</a:t>
            </a:r>
          </a:p>
          <a:p>
            <a:pPr lvl="1"/>
            <a:r>
              <a:rPr lang="en-US" dirty="0" smtClean="0">
                <a:latin typeface="Courier" charset="0"/>
                <a:ea typeface="Courier" charset="0"/>
                <a:cs typeface="Courier" charset="0"/>
              </a:rPr>
              <a:t>The data came as one value and was not broken down by ranges</a:t>
            </a:r>
          </a:p>
          <a:p>
            <a:pPr lvl="2"/>
            <a:r>
              <a:rPr lang="en-US" sz="2000" dirty="0" smtClean="0">
                <a:latin typeface="Courier" charset="0"/>
                <a:ea typeface="Courier" charset="0"/>
                <a:cs typeface="Courier" charset="0"/>
              </a:rPr>
              <a:t>To change the </a:t>
            </a:r>
            <a:r>
              <a:rPr lang="en-US" sz="2000" dirty="0" smtClean="0">
                <a:latin typeface="Courier" charset="0"/>
                <a:ea typeface="Courier" charset="0"/>
                <a:cs typeface="Courier" charset="0"/>
              </a:rPr>
              <a:t>symbology</a:t>
            </a:r>
            <a:r>
              <a:rPr lang="en-US" sz="2000" dirty="0" smtClean="0">
                <a:latin typeface="Courier" charset="0"/>
                <a:ea typeface="Courier" charset="0"/>
                <a:cs typeface="Courier" charset="0"/>
              </a:rPr>
              <a:t>, right click on the obesity rates layer &gt; properties &gt; </a:t>
            </a:r>
            <a:r>
              <a:rPr lang="en-US" sz="2000" dirty="0" smtClean="0">
                <a:latin typeface="Courier" charset="0"/>
                <a:ea typeface="Courier" charset="0"/>
                <a:cs typeface="Courier" charset="0"/>
              </a:rPr>
              <a:t>symbology</a:t>
            </a:r>
            <a:r>
              <a:rPr lang="en-US" sz="2000" dirty="0" smtClean="0">
                <a:latin typeface="Courier" charset="0"/>
                <a:ea typeface="Courier" charset="0"/>
                <a:cs typeface="Courier" charset="0"/>
              </a:rPr>
              <a:t> &gt; quantities &gt; graduated colors </a:t>
            </a:r>
          </a:p>
          <a:p>
            <a:pPr lvl="2"/>
            <a:r>
              <a:rPr lang="en-US" sz="2000" dirty="0" smtClean="0">
                <a:latin typeface="Courier" charset="0"/>
                <a:ea typeface="Courier" charset="0"/>
                <a:cs typeface="Courier" charset="0"/>
              </a:rPr>
              <a:t>Under the Fields tab, my value was the rates, entitled “2006_2010”</a:t>
            </a:r>
          </a:p>
          <a:p>
            <a:pPr lvl="2"/>
            <a:r>
              <a:rPr lang="en-US" sz="2000" dirty="0" smtClean="0">
                <a:latin typeface="Courier" charset="0"/>
                <a:ea typeface="Courier" charset="0"/>
                <a:cs typeface="Courier" charset="0"/>
              </a:rPr>
              <a:t>Under the Classification tab, I chose 5 classes to break down the rates visually and chose a red color ramp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932" y="1981142"/>
            <a:ext cx="5899523" cy="3617226"/>
          </a:xfrm>
          <a:prstGeom prst="rect">
            <a:avLst/>
          </a:prstGeom>
        </p:spPr>
      </p:pic>
    </p:spTree>
    <p:extLst>
      <p:ext uri="{BB962C8B-B14F-4D97-AF65-F5344CB8AC3E}">
        <p14:creationId xmlns:p14="http://schemas.microsoft.com/office/powerpoint/2010/main" val="35517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366310" cy="1012371"/>
          </a:xfrm>
        </p:spPr>
        <p:txBody>
          <a:bodyPr>
            <a:normAutofit/>
          </a:bodyPr>
          <a:lstStyle/>
          <a:p>
            <a:r>
              <a:rPr lang="en-US" sz="3300" dirty="0" smtClean="0">
                <a:latin typeface="Courier" charset="0"/>
                <a:ea typeface="Courier" charset="0"/>
                <a:cs typeface="Courier" charset="0"/>
              </a:rPr>
              <a:t>Methods</a:t>
            </a:r>
            <a:r>
              <a:rPr lang="en-US" sz="3300" dirty="0">
                <a:latin typeface="Courier" charset="0"/>
                <a:ea typeface="Courier" charset="0"/>
                <a:cs typeface="Courier" charset="0"/>
              </a:rPr>
              <a:t>: Data Analysis and Manipulations</a:t>
            </a:r>
            <a:br>
              <a:rPr lang="en-US" sz="3300" dirty="0">
                <a:latin typeface="Courier" charset="0"/>
                <a:ea typeface="Courier" charset="0"/>
                <a:cs typeface="Courier" charset="0"/>
              </a:rPr>
            </a:br>
            <a:r>
              <a:rPr lang="en-US" sz="3300" dirty="0" smtClean="0">
                <a:latin typeface="Courier" charset="0"/>
                <a:ea typeface="Courier" charset="0"/>
                <a:cs typeface="Courier" charset="0"/>
              </a:rPr>
              <a:t>Map 3</a:t>
            </a:r>
            <a:endParaRPr lang="en-US" sz="3300" dirty="0"/>
          </a:p>
        </p:txBody>
      </p:sp>
      <p:sp>
        <p:nvSpPr>
          <p:cNvPr id="3" name="Content Placeholder 2"/>
          <p:cNvSpPr>
            <a:spLocks noGrp="1"/>
          </p:cNvSpPr>
          <p:nvPr>
            <p:ph idx="1"/>
          </p:nvPr>
        </p:nvSpPr>
        <p:spPr>
          <a:xfrm>
            <a:off x="1371600" y="1698171"/>
            <a:ext cx="10366310" cy="4105470"/>
          </a:xfrm>
        </p:spPr>
        <p:txBody>
          <a:bodyPr/>
          <a:lstStyle/>
          <a:p>
            <a:r>
              <a:rPr lang="en-US" dirty="0" smtClean="0">
                <a:latin typeface="Courier" charset="0"/>
                <a:ea typeface="Courier" charset="0"/>
                <a:cs typeface="Courier" charset="0"/>
              </a:rPr>
              <a:t>The purpose of Map 3 was to create a map that attempted to find correlations between the median income and obesity rates</a:t>
            </a:r>
          </a:p>
          <a:p>
            <a:pPr lvl="1"/>
            <a:r>
              <a:rPr lang="en-US" dirty="0" smtClean="0">
                <a:latin typeface="Courier" charset="0"/>
                <a:ea typeface="Courier" charset="0"/>
                <a:cs typeface="Courier" charset="0"/>
              </a:rPr>
              <a:t>Layer 1: Pittsburgh Neighborhood Boundary</a:t>
            </a:r>
          </a:p>
          <a:p>
            <a:pPr lvl="1"/>
            <a:r>
              <a:rPr lang="en-US" dirty="0" smtClean="0">
                <a:latin typeface="Courier" charset="0"/>
                <a:ea typeface="Courier" charset="0"/>
                <a:cs typeface="Courier" charset="0"/>
              </a:rPr>
              <a:t>Layer 2: Obesity Rates</a:t>
            </a:r>
          </a:p>
          <a:p>
            <a:pPr lvl="1"/>
            <a:r>
              <a:rPr lang="en-US" dirty="0" smtClean="0">
                <a:latin typeface="Courier" charset="0"/>
                <a:ea typeface="Courier" charset="0"/>
                <a:cs typeface="Courier" charset="0"/>
              </a:rPr>
              <a:t>Layer 3: Median Income</a:t>
            </a:r>
          </a:p>
          <a:p>
            <a:pPr lvl="2"/>
            <a:r>
              <a:rPr lang="en-US" sz="2000" dirty="0" smtClean="0">
                <a:latin typeface="Courier" charset="0"/>
                <a:ea typeface="Courier" charset="0"/>
                <a:cs typeface="Courier" charset="0"/>
              </a:rPr>
              <a:t>Because both the median income and obesity were rates, a dot density analysis had to be conducted in order to show both on the same map</a:t>
            </a:r>
            <a:endParaRPr lang="en-US" sz="2000" dirty="0">
              <a:latin typeface="Courier" charset="0"/>
              <a:ea typeface="Courier" charset="0"/>
              <a:cs typeface="Courier" charset="0"/>
            </a:endParaRPr>
          </a:p>
        </p:txBody>
      </p:sp>
    </p:spTree>
    <p:extLst>
      <p:ext uri="{BB962C8B-B14F-4D97-AF65-F5344CB8AC3E}">
        <p14:creationId xmlns:p14="http://schemas.microsoft.com/office/powerpoint/2010/main" val="172006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671202" cy="863081"/>
          </a:xfrm>
        </p:spPr>
        <p:txBody>
          <a:bodyPr>
            <a:normAutofit/>
          </a:bodyPr>
          <a:lstStyle/>
          <a:p>
            <a:r>
              <a:rPr lang="en-US" sz="3300" dirty="0" smtClean="0">
                <a:latin typeface="Courier" charset="0"/>
                <a:ea typeface="Courier" charset="0"/>
                <a:cs typeface="Courier" charset="0"/>
              </a:rPr>
              <a:t>Methods: Map 3, </a:t>
            </a:r>
            <a:r>
              <a:rPr lang="en-US" sz="3300" dirty="0" smtClean="0">
                <a:latin typeface="Courier" charset="0"/>
                <a:ea typeface="Courier" charset="0"/>
                <a:cs typeface="Courier" charset="0"/>
              </a:rPr>
              <a:t>Symbology</a:t>
            </a:r>
            <a:r>
              <a:rPr lang="en-US" sz="3300" dirty="0">
                <a:latin typeface="Courier" charset="0"/>
                <a:ea typeface="Courier" charset="0"/>
                <a:cs typeface="Courier" charset="0"/>
              </a:rPr>
              <a:t> </a:t>
            </a:r>
            <a:r>
              <a:rPr lang="en-US" sz="3300" dirty="0" smtClean="0">
                <a:latin typeface="Courier" charset="0"/>
                <a:ea typeface="Courier" charset="0"/>
                <a:cs typeface="Courier" charset="0"/>
              </a:rPr>
              <a:t>and Dot Density</a:t>
            </a:r>
            <a:endParaRPr lang="en-US" sz="3300" dirty="0">
              <a:latin typeface="Courier" charset="0"/>
              <a:ea typeface="Courier" charset="0"/>
              <a:cs typeface="Courier" charset="0"/>
            </a:endParaRPr>
          </a:p>
        </p:txBody>
      </p:sp>
      <p:sp>
        <p:nvSpPr>
          <p:cNvPr id="3" name="Content Placeholder 2"/>
          <p:cNvSpPr>
            <a:spLocks noGrp="1"/>
          </p:cNvSpPr>
          <p:nvPr>
            <p:ph idx="1"/>
          </p:nvPr>
        </p:nvSpPr>
        <p:spPr>
          <a:xfrm>
            <a:off x="1371600" y="1548881"/>
            <a:ext cx="4320073" cy="4814597"/>
          </a:xfrm>
        </p:spPr>
        <p:txBody>
          <a:bodyPr>
            <a:normAutofit fontScale="92500" lnSpcReduction="10000"/>
          </a:bodyPr>
          <a:lstStyle/>
          <a:p>
            <a:pPr>
              <a:buFont typeface="Wingdings" charset="2"/>
              <a:buChar char="§"/>
            </a:pPr>
            <a:r>
              <a:rPr lang="en-US" sz="2200" dirty="0" smtClean="0">
                <a:latin typeface="Courier" charset="0"/>
                <a:ea typeface="Courier" charset="0"/>
                <a:cs typeface="Courier" charset="0"/>
              </a:rPr>
              <a:t>Per Map 2, I created a new data frame</a:t>
            </a:r>
          </a:p>
          <a:p>
            <a:pPr>
              <a:buFont typeface="Wingdings" charset="2"/>
              <a:buChar char="§"/>
            </a:pPr>
            <a:r>
              <a:rPr lang="en-US" sz="2200" dirty="0" smtClean="0">
                <a:latin typeface="Courier" charset="0"/>
                <a:ea typeface="Courier" charset="0"/>
                <a:cs typeface="Courier" charset="0"/>
              </a:rPr>
              <a:t>Then, I </a:t>
            </a:r>
            <a:r>
              <a:rPr lang="en-US" sz="2200" dirty="0">
                <a:latin typeface="Courier" charset="0"/>
                <a:ea typeface="Courier" charset="0"/>
                <a:cs typeface="Courier" charset="0"/>
              </a:rPr>
              <a:t>created a dot density analysis by right clicking on the median income layer </a:t>
            </a:r>
            <a:r>
              <a:rPr lang="en-US" sz="2200" dirty="0" smtClean="0">
                <a:latin typeface="Courier" charset="0"/>
                <a:ea typeface="Courier" charset="0"/>
                <a:cs typeface="Courier" charset="0"/>
              </a:rPr>
              <a:t>&gt; properties &gt; </a:t>
            </a:r>
            <a:r>
              <a:rPr lang="en-US" sz="2200" dirty="0" smtClean="0">
                <a:latin typeface="Courier" charset="0"/>
                <a:ea typeface="Courier" charset="0"/>
                <a:cs typeface="Courier" charset="0"/>
              </a:rPr>
              <a:t>symbology</a:t>
            </a:r>
            <a:r>
              <a:rPr lang="en-US" sz="2200" dirty="0" smtClean="0">
                <a:latin typeface="Courier" charset="0"/>
                <a:ea typeface="Courier" charset="0"/>
                <a:cs typeface="Courier" charset="0"/>
              </a:rPr>
              <a:t> &gt; quantities &gt; dot density </a:t>
            </a:r>
          </a:p>
          <a:p>
            <a:pPr>
              <a:buFont typeface="Wingdings" charset="2"/>
              <a:buChar char="§"/>
            </a:pPr>
            <a:r>
              <a:rPr lang="en-US" sz="2200" dirty="0" smtClean="0">
                <a:latin typeface="Courier" charset="0"/>
                <a:ea typeface="Courier" charset="0"/>
                <a:cs typeface="Courier" charset="0"/>
              </a:rPr>
              <a:t>Under field selection, I clicked median income and chose a purple color ramp</a:t>
            </a:r>
          </a:p>
          <a:p>
            <a:pPr>
              <a:buFont typeface="Wingdings" charset="2"/>
              <a:buChar char="§"/>
            </a:pPr>
            <a:r>
              <a:rPr lang="en-US" sz="2200" dirty="0" smtClean="0">
                <a:latin typeface="Courier" charset="0"/>
                <a:ea typeface="Courier" charset="0"/>
                <a:cs typeface="Courier" charset="0"/>
              </a:rPr>
              <a:t>I decided to stick with the suggest dot value of a size 2 dot, indicating a dot value of 4,000</a:t>
            </a:r>
          </a:p>
          <a:p>
            <a:pPr marL="0" indent="0">
              <a:buNone/>
            </a:pPr>
            <a:endParaRPr lang="en-US" dirty="0"/>
          </a:p>
          <a:p>
            <a:pPr>
              <a:buFont typeface="Wingdings" charset="2"/>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86" y="1548881"/>
            <a:ext cx="6164516" cy="3778898"/>
          </a:xfrm>
          <a:prstGeom prst="rect">
            <a:avLst/>
          </a:prstGeom>
        </p:spPr>
      </p:pic>
    </p:spTree>
    <p:extLst>
      <p:ext uri="{BB962C8B-B14F-4D97-AF65-F5344CB8AC3E}">
        <p14:creationId xmlns:p14="http://schemas.microsoft.com/office/powerpoint/2010/main" val="197854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34786"/>
          </a:xfrm>
        </p:spPr>
        <p:txBody>
          <a:bodyPr/>
          <a:lstStyle/>
          <a:p>
            <a:r>
              <a:rPr lang="en-US" dirty="0" smtClean="0">
                <a:latin typeface="Courier" charset="0"/>
                <a:ea typeface="Courier" charset="0"/>
                <a:cs typeface="Courier" charset="0"/>
              </a:rPr>
              <a:t>Methods: Map 3, Dot Density</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1371600" y="1420585"/>
            <a:ext cx="4196443" cy="4490357"/>
          </a:xfrm>
        </p:spPr>
        <p:txBody>
          <a:bodyPr>
            <a:normAutofit fontScale="92500" lnSpcReduction="10000"/>
          </a:bodyPr>
          <a:lstStyle/>
          <a:p>
            <a:r>
              <a:rPr lang="en-US" dirty="0" smtClean="0">
                <a:latin typeface="Courier" charset="0"/>
                <a:ea typeface="Courier" charset="0"/>
                <a:cs typeface="Courier" charset="0"/>
              </a:rPr>
              <a:t>In </a:t>
            </a:r>
            <a:r>
              <a:rPr lang="en-US" dirty="0" smtClean="0">
                <a:latin typeface="Courier" charset="0"/>
                <a:ea typeface="Courier" charset="0"/>
                <a:cs typeface="Courier" charset="0"/>
              </a:rPr>
              <a:t>ArcMap</a:t>
            </a:r>
            <a:r>
              <a:rPr lang="en-US" dirty="0" smtClean="0">
                <a:latin typeface="Courier" charset="0"/>
                <a:ea typeface="Courier" charset="0"/>
                <a:cs typeface="Courier" charset="0"/>
              </a:rPr>
              <a:t>, Dot Density is used to represent quantitative values for a field as a series of pattern fills based on the field value for each polygon</a:t>
            </a:r>
          </a:p>
          <a:p>
            <a:r>
              <a:rPr lang="en-US" dirty="0" smtClean="0">
                <a:latin typeface="Courier" charset="0"/>
                <a:ea typeface="Courier" charset="0"/>
                <a:cs typeface="Courier" charset="0"/>
              </a:rPr>
              <a:t>Each dot represents a specific value </a:t>
            </a:r>
          </a:p>
          <a:p>
            <a:pPr lvl="1"/>
            <a:r>
              <a:rPr lang="en-US" dirty="0" smtClean="0">
                <a:latin typeface="Courier" charset="0"/>
                <a:ea typeface="Courier" charset="0"/>
                <a:cs typeface="Courier" charset="0"/>
              </a:rPr>
              <a:t>In Map 3, each dot represents a median income of $4000</a:t>
            </a:r>
          </a:p>
          <a:p>
            <a:pPr lvl="1"/>
            <a:r>
              <a:rPr lang="en-US" dirty="0" smtClean="0">
                <a:latin typeface="Courier" charset="0"/>
                <a:ea typeface="Courier" charset="0"/>
                <a:cs typeface="Courier" charset="0"/>
              </a:rPr>
              <a:t>I found that this did not make the most sense and decided to try a new map, making Map 4</a:t>
            </a:r>
            <a:endParaRPr lang="en-US" dirty="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043" y="1869619"/>
            <a:ext cx="6479546" cy="3592287"/>
          </a:xfrm>
          <a:prstGeom prst="rect">
            <a:avLst/>
          </a:prstGeom>
        </p:spPr>
      </p:pic>
      <p:sp>
        <p:nvSpPr>
          <p:cNvPr id="5" name="TextBox 4"/>
          <p:cNvSpPr txBox="1"/>
          <p:nvPr/>
        </p:nvSpPr>
        <p:spPr>
          <a:xfrm>
            <a:off x="5568043" y="5461906"/>
            <a:ext cx="6479546" cy="246221"/>
          </a:xfrm>
          <a:prstGeom prst="rect">
            <a:avLst/>
          </a:prstGeom>
          <a:noFill/>
        </p:spPr>
        <p:txBody>
          <a:bodyPr wrap="square" rtlCol="0">
            <a:spAutoFit/>
          </a:bodyPr>
          <a:lstStyle/>
          <a:p>
            <a:pPr algn="ctr"/>
            <a:r>
              <a:rPr lang="en-US" sz="1000" dirty="0" smtClean="0">
                <a:latin typeface="Courier" charset="0"/>
                <a:ea typeface="Courier" charset="0"/>
                <a:cs typeface="Courier" charset="0"/>
              </a:rPr>
              <a:t>Source: ArcGIS Online</a:t>
            </a:r>
            <a:endParaRPr lang="en-US" sz="1000" dirty="0">
              <a:latin typeface="Courier" charset="0"/>
              <a:ea typeface="Courier" charset="0"/>
              <a:cs typeface="Courier" charset="0"/>
            </a:endParaRPr>
          </a:p>
        </p:txBody>
      </p:sp>
    </p:spTree>
    <p:extLst>
      <p:ext uri="{BB962C8B-B14F-4D97-AF65-F5344CB8AC3E}">
        <p14:creationId xmlns:p14="http://schemas.microsoft.com/office/powerpoint/2010/main" val="11919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10453608" cy="647053"/>
          </a:xfrm>
        </p:spPr>
        <p:txBody>
          <a:bodyPr>
            <a:noAutofit/>
          </a:bodyPr>
          <a:lstStyle/>
          <a:p>
            <a:r>
              <a:rPr lang="en-US" sz="3300" dirty="0" smtClean="0">
                <a:latin typeface="Courier" charset="0"/>
                <a:ea typeface="Courier" charset="0"/>
                <a:cs typeface="Courier" charset="0"/>
              </a:rPr>
              <a:t>Methods</a:t>
            </a:r>
            <a:r>
              <a:rPr lang="en-US" sz="3300" dirty="0">
                <a:latin typeface="Courier" charset="0"/>
                <a:ea typeface="Courier" charset="0"/>
                <a:cs typeface="Courier" charset="0"/>
              </a:rPr>
              <a:t>: Data Analysis and Manipulations</a:t>
            </a:r>
            <a:br>
              <a:rPr lang="en-US" sz="3300" dirty="0">
                <a:latin typeface="Courier" charset="0"/>
                <a:ea typeface="Courier" charset="0"/>
                <a:cs typeface="Courier" charset="0"/>
              </a:rPr>
            </a:br>
            <a:r>
              <a:rPr lang="en-US" sz="3300" dirty="0" smtClean="0">
                <a:latin typeface="Courier" charset="0"/>
                <a:ea typeface="Courier" charset="0"/>
                <a:cs typeface="Courier" charset="0"/>
              </a:rPr>
              <a:t>Map 4</a:t>
            </a:r>
            <a:endParaRPr lang="en-US" sz="3300" dirty="0"/>
          </a:p>
        </p:txBody>
      </p:sp>
      <p:sp>
        <p:nvSpPr>
          <p:cNvPr id="3" name="Content Placeholder 2"/>
          <p:cNvSpPr>
            <a:spLocks noGrp="1"/>
          </p:cNvSpPr>
          <p:nvPr>
            <p:ph idx="1"/>
          </p:nvPr>
        </p:nvSpPr>
        <p:spPr>
          <a:xfrm>
            <a:off x="1371600" y="1720312"/>
            <a:ext cx="9601200" cy="4147088"/>
          </a:xfrm>
        </p:spPr>
        <p:txBody>
          <a:bodyPr/>
          <a:lstStyle/>
          <a:p>
            <a:r>
              <a:rPr lang="en-US" dirty="0" smtClean="0">
                <a:latin typeface="Courier" charset="0"/>
                <a:ea typeface="Courier" charset="0"/>
                <a:cs typeface="Courier" charset="0"/>
              </a:rPr>
              <a:t>Map 4 was created the same way Map 3 was and the layers stayed the same</a:t>
            </a:r>
          </a:p>
          <a:p>
            <a:r>
              <a:rPr lang="en-US" dirty="0" smtClean="0">
                <a:latin typeface="Courier" charset="0"/>
                <a:ea typeface="Courier" charset="0"/>
                <a:cs typeface="Courier" charset="0"/>
              </a:rPr>
              <a:t>I felt as though the correlation between obesity rates and income could be better shown if the Dot Density was conducted on obesity rates, rather than income</a:t>
            </a:r>
          </a:p>
          <a:p>
            <a:pPr lvl="1"/>
            <a:r>
              <a:rPr lang="en-US" dirty="0" smtClean="0">
                <a:latin typeface="Courier" charset="0"/>
                <a:ea typeface="Courier" charset="0"/>
                <a:cs typeface="Courier" charset="0"/>
              </a:rPr>
              <a:t>This meant I left the income rates as the main layer of the map and changed the dot density to obesity</a:t>
            </a:r>
          </a:p>
          <a:p>
            <a:pPr lvl="1"/>
            <a:r>
              <a:rPr lang="en-US" dirty="0" smtClean="0">
                <a:latin typeface="Courier" charset="0"/>
                <a:ea typeface="Courier" charset="0"/>
                <a:cs typeface="Courier" charset="0"/>
              </a:rPr>
              <a:t>I used the recommended dot value of 1 dot= 0.042126672 </a:t>
            </a:r>
          </a:p>
        </p:txBody>
      </p:sp>
    </p:spTree>
    <p:extLst>
      <p:ext uri="{BB962C8B-B14F-4D97-AF65-F5344CB8AC3E}">
        <p14:creationId xmlns:p14="http://schemas.microsoft.com/office/powerpoint/2010/main" val="1207887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407112" cy="647054"/>
          </a:xfrm>
        </p:spPr>
        <p:txBody>
          <a:bodyPr>
            <a:noAutofit/>
          </a:bodyPr>
          <a:lstStyle/>
          <a:p>
            <a:r>
              <a:rPr lang="en-US" sz="3300" dirty="0" smtClean="0">
                <a:latin typeface="Courier" charset="0"/>
                <a:ea typeface="Courier" charset="0"/>
                <a:cs typeface="Courier" charset="0"/>
              </a:rPr>
              <a:t>Methods</a:t>
            </a:r>
            <a:r>
              <a:rPr lang="en-US" sz="3300" dirty="0">
                <a:latin typeface="Courier" charset="0"/>
                <a:ea typeface="Courier" charset="0"/>
                <a:cs typeface="Courier" charset="0"/>
              </a:rPr>
              <a:t>: Data Analysis and Manipulations</a:t>
            </a:r>
            <a:br>
              <a:rPr lang="en-US" sz="3300" dirty="0">
                <a:latin typeface="Courier" charset="0"/>
                <a:ea typeface="Courier" charset="0"/>
                <a:cs typeface="Courier" charset="0"/>
              </a:rPr>
            </a:br>
            <a:r>
              <a:rPr lang="en-US" sz="3300" dirty="0" smtClean="0">
                <a:latin typeface="Courier" charset="0"/>
                <a:ea typeface="Courier" charset="0"/>
                <a:cs typeface="Courier" charset="0"/>
              </a:rPr>
              <a:t>Map </a:t>
            </a:r>
            <a:r>
              <a:rPr lang="en-US" sz="3300" dirty="0">
                <a:latin typeface="Courier" charset="0"/>
                <a:ea typeface="Courier" charset="0"/>
                <a:cs typeface="Courier" charset="0"/>
              </a:rPr>
              <a:t>5</a:t>
            </a:r>
            <a:endParaRPr lang="en-US" sz="3300" dirty="0"/>
          </a:p>
        </p:txBody>
      </p:sp>
      <p:sp>
        <p:nvSpPr>
          <p:cNvPr id="3" name="Content Placeholder 2"/>
          <p:cNvSpPr>
            <a:spLocks noGrp="1"/>
          </p:cNvSpPr>
          <p:nvPr>
            <p:ph idx="1"/>
          </p:nvPr>
        </p:nvSpPr>
        <p:spPr>
          <a:xfrm>
            <a:off x="1371599" y="1735809"/>
            <a:ext cx="10159140" cy="4695988"/>
          </a:xfrm>
        </p:spPr>
        <p:txBody>
          <a:bodyPr>
            <a:normAutofit fontScale="92500" lnSpcReduction="20000"/>
          </a:bodyPr>
          <a:lstStyle/>
          <a:p>
            <a:r>
              <a:rPr lang="en-US" dirty="0" smtClean="0">
                <a:latin typeface="Courier" charset="0"/>
                <a:ea typeface="Courier" charset="0"/>
                <a:cs typeface="Courier" charset="0"/>
              </a:rPr>
              <a:t>The purpose of Map 5 was to examine hot spots and cold spots of food sources in the city of Pittsburgh</a:t>
            </a:r>
          </a:p>
          <a:p>
            <a:r>
              <a:rPr lang="en-US" dirty="0" smtClean="0">
                <a:latin typeface="Courier" charset="0"/>
                <a:ea typeface="Courier" charset="0"/>
                <a:cs typeface="Courier" charset="0"/>
              </a:rPr>
              <a:t>I attempted to do this by using the Hot Spot </a:t>
            </a:r>
            <a:r>
              <a:rPr lang="en-US" dirty="0" smtClean="0">
                <a:latin typeface="Courier" charset="0"/>
                <a:ea typeface="Courier" charset="0"/>
                <a:cs typeface="Courier" charset="0"/>
              </a:rPr>
              <a:t>Anaylsis</a:t>
            </a:r>
            <a:r>
              <a:rPr lang="en-US" dirty="0" smtClean="0">
                <a:latin typeface="Courier" charset="0"/>
                <a:ea typeface="Courier" charset="0"/>
                <a:cs typeface="Courier" charset="0"/>
              </a:rPr>
              <a:t> tool, however the results never quite worked and I often received “not significant” areas</a:t>
            </a:r>
          </a:p>
          <a:p>
            <a:pPr lvl="3">
              <a:spcBef>
                <a:spcPts val="1000"/>
              </a:spcBef>
            </a:pPr>
            <a:r>
              <a:rPr lang="en-US" dirty="0">
                <a:latin typeface="Courier" charset="0"/>
                <a:ea typeface="Courier" charset="0"/>
                <a:cs typeface="Courier" charset="0"/>
              </a:rPr>
              <a:t>I believe this to be due to a low number of data points </a:t>
            </a:r>
            <a:r>
              <a:rPr lang="en-US" dirty="0" smtClean="0">
                <a:latin typeface="Courier" charset="0"/>
                <a:ea typeface="Courier" charset="0"/>
                <a:cs typeface="Courier" charset="0"/>
              </a:rPr>
              <a:t>that were assigned similar values</a:t>
            </a:r>
          </a:p>
          <a:p>
            <a:r>
              <a:rPr lang="en-US" dirty="0" smtClean="0">
                <a:latin typeface="Courier" charset="0"/>
                <a:ea typeface="Courier" charset="0"/>
                <a:cs typeface="Courier" charset="0"/>
              </a:rPr>
              <a:t>Instead, I conduced  a a kernel density analysis in order to find highly dense areas of food sources, using both the grocery and farmers’ market data</a:t>
            </a:r>
          </a:p>
          <a:p>
            <a:pPr marL="0" indent="0">
              <a:buNone/>
            </a:pPr>
            <a:endParaRPr lang="en-US" dirty="0">
              <a:latin typeface="Courier" charset="0"/>
              <a:ea typeface="Courier" charset="0"/>
              <a:cs typeface="Courier" charset="0"/>
            </a:endParaRPr>
          </a:p>
          <a:p>
            <a:pPr lvl="1"/>
            <a:r>
              <a:rPr lang="en-US" dirty="0" smtClean="0">
                <a:latin typeface="Courier" charset="0"/>
                <a:ea typeface="Courier" charset="0"/>
                <a:cs typeface="Courier" charset="0"/>
              </a:rPr>
              <a:t>Layer 1: Pittsburgh Neighborhood Boundaries</a:t>
            </a:r>
          </a:p>
          <a:p>
            <a:pPr lvl="1"/>
            <a:r>
              <a:rPr lang="en-US" dirty="0" smtClean="0">
                <a:latin typeface="Courier" charset="0"/>
                <a:ea typeface="Courier" charset="0"/>
                <a:cs typeface="Courier" charset="0"/>
              </a:rPr>
              <a:t>Layer 2: Grocery Density</a:t>
            </a:r>
          </a:p>
          <a:p>
            <a:pPr lvl="1"/>
            <a:r>
              <a:rPr lang="en-US" dirty="0" smtClean="0">
                <a:latin typeface="Courier" charset="0"/>
                <a:ea typeface="Courier" charset="0"/>
                <a:cs typeface="Courier" charset="0"/>
              </a:rPr>
              <a:t>Layer 3: Farmers’ Market Density</a:t>
            </a:r>
          </a:p>
          <a:p>
            <a:pPr lvl="1"/>
            <a:r>
              <a:rPr lang="en-US" dirty="0" smtClean="0">
                <a:latin typeface="Courier" charset="0"/>
                <a:ea typeface="Courier" charset="0"/>
                <a:cs typeface="Courier" charset="0"/>
              </a:rPr>
              <a:t>Layer 4: Grocery data points</a:t>
            </a:r>
          </a:p>
          <a:p>
            <a:pPr lvl="1"/>
            <a:r>
              <a:rPr lang="en-US" dirty="0" smtClean="0">
                <a:latin typeface="Courier" charset="0"/>
                <a:ea typeface="Courier" charset="0"/>
                <a:cs typeface="Courier" charset="0"/>
              </a:rPr>
              <a:t>Layer 5: Farmers’ Market data points</a:t>
            </a:r>
          </a:p>
          <a:p>
            <a:pPr marL="0" lvl="1" indent="0">
              <a:buNone/>
            </a:pPr>
            <a:endParaRPr lang="en-US" dirty="0" smtClean="0"/>
          </a:p>
        </p:txBody>
      </p:sp>
    </p:spTree>
    <p:extLst>
      <p:ext uri="{BB962C8B-B14F-4D97-AF65-F5344CB8AC3E}">
        <p14:creationId xmlns:p14="http://schemas.microsoft.com/office/powerpoint/2010/main" val="2142185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4546"/>
          </a:xfrm>
        </p:spPr>
        <p:txBody>
          <a:bodyPr>
            <a:normAutofit/>
          </a:bodyPr>
          <a:lstStyle/>
          <a:p>
            <a:r>
              <a:rPr lang="en-US" sz="4000" dirty="0" smtClean="0">
                <a:latin typeface="Courier" charset="0"/>
                <a:ea typeface="Courier" charset="0"/>
                <a:cs typeface="Courier" charset="0"/>
              </a:rPr>
              <a:t>Methods: Map 5, Kernel Density</a:t>
            </a:r>
            <a:endParaRPr lang="en-US" sz="4000"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6501" y="1425844"/>
            <a:ext cx="6631813" cy="4647596"/>
          </a:xfrm>
        </p:spPr>
      </p:pic>
      <p:sp>
        <p:nvSpPr>
          <p:cNvPr id="5" name="TextBox 4"/>
          <p:cNvSpPr txBox="1"/>
          <p:nvPr/>
        </p:nvSpPr>
        <p:spPr>
          <a:xfrm>
            <a:off x="1139124" y="1425844"/>
            <a:ext cx="3417377" cy="4370427"/>
          </a:xfrm>
          <a:prstGeom prst="rect">
            <a:avLst/>
          </a:prstGeom>
          <a:noFill/>
        </p:spPr>
        <p:txBody>
          <a:bodyPr wrap="square" rtlCol="0">
            <a:spAutoFit/>
          </a:bodyPr>
          <a:lstStyle/>
          <a:p>
            <a:pPr marL="285750" indent="-285750">
              <a:buFont typeface="Wingdings" charset="2"/>
              <a:buChar char="§"/>
            </a:pPr>
            <a:r>
              <a:rPr lang="en-US" sz="2000" dirty="0" smtClean="0">
                <a:latin typeface="Courier" charset="0"/>
                <a:ea typeface="Courier" charset="0"/>
                <a:cs typeface="Courier" charset="0"/>
              </a:rPr>
              <a:t>The Kernel Density tool calculates the density of features features in a neighborhood around those features</a:t>
            </a:r>
          </a:p>
          <a:p>
            <a:pPr marL="285750" indent="-285750">
              <a:buFont typeface="Wingdings" charset="2"/>
              <a:buChar char="§"/>
            </a:pPr>
            <a:r>
              <a:rPr lang="en-US" sz="2000" dirty="0" smtClean="0">
                <a:latin typeface="Courier" charset="0"/>
                <a:ea typeface="Courier" charset="0"/>
                <a:cs typeface="Courier" charset="0"/>
              </a:rPr>
              <a:t>For point features, like the grocery and farmers’ market data, the density is calculated around each output raster cell</a:t>
            </a:r>
          </a:p>
          <a:p>
            <a:endParaRPr lang="en-US" dirty="0"/>
          </a:p>
        </p:txBody>
      </p:sp>
      <p:sp>
        <p:nvSpPr>
          <p:cNvPr id="6" name="TextBox 5"/>
          <p:cNvSpPr txBox="1"/>
          <p:nvPr/>
        </p:nvSpPr>
        <p:spPr>
          <a:xfrm>
            <a:off x="4708768" y="6088938"/>
            <a:ext cx="6479546" cy="246221"/>
          </a:xfrm>
          <a:prstGeom prst="rect">
            <a:avLst/>
          </a:prstGeom>
          <a:noFill/>
        </p:spPr>
        <p:txBody>
          <a:bodyPr wrap="square" rtlCol="0">
            <a:spAutoFit/>
          </a:bodyPr>
          <a:lstStyle/>
          <a:p>
            <a:pPr algn="ctr"/>
            <a:r>
              <a:rPr lang="en-US" sz="1000" dirty="0" smtClean="0">
                <a:latin typeface="Courier" charset="0"/>
                <a:ea typeface="Courier" charset="0"/>
                <a:cs typeface="Courier" charset="0"/>
              </a:rPr>
              <a:t>Source: ArcGIS Online</a:t>
            </a:r>
            <a:endParaRPr lang="en-US" sz="1000" dirty="0">
              <a:latin typeface="Courier" charset="0"/>
              <a:ea typeface="Courier" charset="0"/>
              <a:cs typeface="Courier" charset="0"/>
            </a:endParaRPr>
          </a:p>
        </p:txBody>
      </p:sp>
    </p:spTree>
    <p:extLst>
      <p:ext uri="{BB962C8B-B14F-4D97-AF65-F5344CB8AC3E}">
        <p14:creationId xmlns:p14="http://schemas.microsoft.com/office/powerpoint/2010/main" val="885950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601201" cy="755542"/>
          </a:xfrm>
        </p:spPr>
        <p:txBody>
          <a:bodyPr>
            <a:noAutofit/>
          </a:bodyPr>
          <a:lstStyle/>
          <a:p>
            <a:r>
              <a:rPr lang="en-US" sz="3300" dirty="0" smtClean="0">
                <a:latin typeface="Courier" charset="0"/>
                <a:ea typeface="Courier" charset="0"/>
                <a:cs typeface="Courier" charset="0"/>
              </a:rPr>
              <a:t>Methods: Map 5, Kernel Density Cont.</a:t>
            </a:r>
            <a:endParaRPr lang="en-US" sz="3300" dirty="0">
              <a:latin typeface="Courier" charset="0"/>
              <a:ea typeface="Courier" charset="0"/>
              <a:cs typeface="Courier" charset="0"/>
            </a:endParaRPr>
          </a:p>
        </p:txBody>
      </p:sp>
      <p:sp>
        <p:nvSpPr>
          <p:cNvPr id="3" name="Content Placeholder 2"/>
          <p:cNvSpPr>
            <a:spLocks noGrp="1"/>
          </p:cNvSpPr>
          <p:nvPr>
            <p:ph idx="1"/>
          </p:nvPr>
        </p:nvSpPr>
        <p:spPr>
          <a:xfrm>
            <a:off x="1371600" y="1441342"/>
            <a:ext cx="3215898" cy="4881966"/>
          </a:xfrm>
        </p:spPr>
        <p:txBody>
          <a:bodyPr>
            <a:normAutofit fontScale="85000" lnSpcReduction="10000"/>
          </a:bodyPr>
          <a:lstStyle/>
          <a:p>
            <a:r>
              <a:rPr lang="en-US" dirty="0" smtClean="0">
                <a:latin typeface="Courier" charset="0"/>
                <a:ea typeface="Courier" charset="0"/>
                <a:cs typeface="Courier" charset="0"/>
              </a:rPr>
              <a:t>First, in the search bar, I searched for kernel density</a:t>
            </a:r>
          </a:p>
          <a:p>
            <a:r>
              <a:rPr lang="en-US" dirty="0" smtClean="0">
                <a:latin typeface="Courier" charset="0"/>
                <a:ea typeface="Courier" charset="0"/>
                <a:cs typeface="Courier" charset="0"/>
              </a:rPr>
              <a:t>I then filled in accordingly the inputs as grocery and famers market, left the population field as “none”, and left the area units as square miles</a:t>
            </a:r>
          </a:p>
          <a:p>
            <a:r>
              <a:rPr lang="en-US" dirty="0" smtClean="0">
                <a:latin typeface="Courier" charset="0"/>
                <a:ea typeface="Courier" charset="0"/>
                <a:cs typeface="Courier" charset="0"/>
              </a:rPr>
              <a:t>Because the kernel density came as 9 classes, I changed it to a color ramp on the </a:t>
            </a:r>
            <a:r>
              <a:rPr lang="en-US" dirty="0" smtClean="0">
                <a:latin typeface="Courier" charset="0"/>
                <a:ea typeface="Courier" charset="0"/>
                <a:cs typeface="Courier" charset="0"/>
              </a:rPr>
              <a:t>symbology</a:t>
            </a:r>
            <a:r>
              <a:rPr lang="en-US" dirty="0" smtClean="0">
                <a:latin typeface="Courier" charset="0"/>
                <a:ea typeface="Courier" charset="0"/>
                <a:cs typeface="Courier" charset="0"/>
              </a:rPr>
              <a:t> tab then clipped it using the Clip tool</a:t>
            </a:r>
            <a:endParaRPr lang="en-US" dirty="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498" y="1441342"/>
            <a:ext cx="7251459" cy="4286358"/>
          </a:xfrm>
          <a:prstGeom prst="rect">
            <a:avLst/>
          </a:prstGeom>
        </p:spPr>
      </p:pic>
    </p:spTree>
    <p:extLst>
      <p:ext uri="{BB962C8B-B14F-4D97-AF65-F5344CB8AC3E}">
        <p14:creationId xmlns:p14="http://schemas.microsoft.com/office/powerpoint/2010/main" val="349923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77586"/>
            <a:ext cx="11038114" cy="604158"/>
          </a:xfrm>
        </p:spPr>
        <p:txBody>
          <a:bodyPr>
            <a:noAutofit/>
          </a:bodyPr>
          <a:lstStyle/>
          <a:p>
            <a:r>
              <a:rPr lang="en-US" sz="3000" dirty="0">
                <a:latin typeface="Courier" charset="0"/>
                <a:ea typeface="Courier" charset="0"/>
                <a:cs typeface="Courier" charset="0"/>
              </a:rPr>
              <a:t>Methods: Data Analysis and </a:t>
            </a:r>
            <a:r>
              <a:rPr lang="en-US" sz="3000" dirty="0" smtClean="0">
                <a:latin typeface="Courier" charset="0"/>
                <a:ea typeface="Courier" charset="0"/>
                <a:cs typeface="Courier" charset="0"/>
              </a:rPr>
              <a:t>Manipulations, Map 6</a:t>
            </a:r>
            <a:r>
              <a:rPr lang="en-US" sz="2500" dirty="0">
                <a:latin typeface="Courier" charset="0"/>
                <a:ea typeface="Courier" charset="0"/>
                <a:cs typeface="Courier" charset="0"/>
              </a:rPr>
              <a:t/>
            </a:r>
            <a:br>
              <a:rPr lang="en-US" sz="2500" dirty="0">
                <a:latin typeface="Courier" charset="0"/>
                <a:ea typeface="Courier" charset="0"/>
                <a:cs typeface="Courier" charset="0"/>
              </a:rPr>
            </a:br>
            <a:endParaRPr lang="en-US" sz="2500" dirty="0"/>
          </a:p>
        </p:txBody>
      </p:sp>
      <p:sp>
        <p:nvSpPr>
          <p:cNvPr id="3" name="Content Placeholder 2"/>
          <p:cNvSpPr>
            <a:spLocks noGrp="1"/>
          </p:cNvSpPr>
          <p:nvPr>
            <p:ph idx="1"/>
          </p:nvPr>
        </p:nvSpPr>
        <p:spPr>
          <a:xfrm>
            <a:off x="1028700" y="881744"/>
            <a:ext cx="11038114" cy="5845627"/>
          </a:xfrm>
        </p:spPr>
        <p:txBody>
          <a:bodyPr>
            <a:normAutofit fontScale="77500" lnSpcReduction="20000"/>
          </a:bodyPr>
          <a:lstStyle/>
          <a:p>
            <a:r>
              <a:rPr lang="en-US" sz="2600" dirty="0" smtClean="0">
                <a:latin typeface="Courier" charset="0"/>
                <a:ea typeface="Courier" charset="0"/>
                <a:cs typeface="Courier" charset="0"/>
              </a:rPr>
              <a:t>The purpose of this map was to determine whether or not food deserts truly existed in Pittsburgh with calculations rather than visual assumptions</a:t>
            </a:r>
          </a:p>
          <a:p>
            <a:r>
              <a:rPr lang="en-US" sz="2600" dirty="0" smtClean="0">
                <a:latin typeface="Courier" charset="0"/>
                <a:ea typeface="Courier" charset="0"/>
                <a:cs typeface="Courier" charset="0"/>
              </a:rPr>
              <a:t>I chose to use the dot density, kernel analysis, and buffer tools to do this</a:t>
            </a:r>
          </a:p>
          <a:p>
            <a:pPr lvl="1"/>
            <a:r>
              <a:rPr lang="en-US" sz="2600" dirty="0" smtClean="0">
                <a:latin typeface="Courier" charset="0"/>
                <a:ea typeface="Courier" charset="0"/>
                <a:cs typeface="Courier" charset="0"/>
              </a:rPr>
              <a:t>Based on the definition of a food desert, I represented population using the same dot density tool explained previously, where one dot represents a value of 500</a:t>
            </a:r>
          </a:p>
          <a:p>
            <a:pPr lvl="1"/>
            <a:r>
              <a:rPr lang="en-US" sz="2600" dirty="0" smtClean="0">
                <a:latin typeface="Courier" charset="0"/>
                <a:ea typeface="Courier" charset="0"/>
                <a:cs typeface="Courier" charset="0"/>
              </a:rPr>
              <a:t>I kept the same kernel analysis from Map 5 in order to show high concentrations of food sources</a:t>
            </a:r>
          </a:p>
          <a:p>
            <a:pPr marL="0" lvl="1" indent="0">
              <a:buNone/>
            </a:pPr>
            <a:endParaRPr lang="en-US" sz="2600" dirty="0">
              <a:solidFill>
                <a:srgbClr val="FF0000"/>
              </a:solidFill>
              <a:latin typeface="Courier" charset="0"/>
              <a:ea typeface="Courier" charset="0"/>
              <a:cs typeface="Courier" charset="0"/>
            </a:endParaRPr>
          </a:p>
          <a:p>
            <a:pPr lvl="1"/>
            <a:r>
              <a:rPr lang="en-US" sz="2600" dirty="0" smtClean="0">
                <a:solidFill>
                  <a:schemeClr val="tx1"/>
                </a:solidFill>
                <a:latin typeface="Courier" charset="0"/>
                <a:ea typeface="Courier" charset="0"/>
                <a:cs typeface="Courier" charset="0"/>
              </a:rPr>
              <a:t>Layer 1: Pittsburgh Neighborhood Boundaries</a:t>
            </a:r>
          </a:p>
          <a:p>
            <a:pPr lvl="1"/>
            <a:r>
              <a:rPr lang="en-US" sz="2600" dirty="0" smtClean="0">
                <a:solidFill>
                  <a:schemeClr val="tx1"/>
                </a:solidFill>
                <a:latin typeface="Courier" charset="0"/>
                <a:ea typeface="Courier" charset="0"/>
                <a:cs typeface="Courier" charset="0"/>
              </a:rPr>
              <a:t>Layer 2: Grocery Density</a:t>
            </a:r>
          </a:p>
          <a:p>
            <a:pPr lvl="1"/>
            <a:r>
              <a:rPr lang="en-US" sz="2600" dirty="0" smtClean="0">
                <a:solidFill>
                  <a:schemeClr val="tx1"/>
                </a:solidFill>
                <a:latin typeface="Courier" charset="0"/>
                <a:ea typeface="Courier" charset="0"/>
                <a:cs typeface="Courier" charset="0"/>
              </a:rPr>
              <a:t>Layer 3: Farmers’ Market Density</a:t>
            </a:r>
          </a:p>
          <a:p>
            <a:pPr lvl="1"/>
            <a:r>
              <a:rPr lang="en-US" sz="2600" dirty="0" smtClean="0">
                <a:solidFill>
                  <a:schemeClr val="tx1"/>
                </a:solidFill>
                <a:latin typeface="Courier" charset="0"/>
                <a:ea typeface="Courier" charset="0"/>
                <a:cs typeface="Courier" charset="0"/>
              </a:rPr>
              <a:t>Layer 4: Pittsburgh Population </a:t>
            </a:r>
          </a:p>
          <a:p>
            <a:pPr lvl="1"/>
            <a:r>
              <a:rPr lang="en-US" sz="2600" dirty="0" smtClean="0">
                <a:solidFill>
                  <a:schemeClr val="tx1"/>
                </a:solidFill>
                <a:latin typeface="Courier" charset="0"/>
                <a:ea typeface="Courier" charset="0"/>
                <a:cs typeface="Courier" charset="0"/>
              </a:rPr>
              <a:t>Layer 5: Grocery point data</a:t>
            </a:r>
          </a:p>
          <a:p>
            <a:pPr lvl="1"/>
            <a:r>
              <a:rPr lang="en-US" sz="2600" dirty="0" smtClean="0">
                <a:solidFill>
                  <a:schemeClr val="tx1"/>
                </a:solidFill>
                <a:latin typeface="Courier" charset="0"/>
                <a:ea typeface="Courier" charset="0"/>
                <a:cs typeface="Courier" charset="0"/>
              </a:rPr>
              <a:t>Layer 6: Farmers’ Market point data</a:t>
            </a:r>
          </a:p>
          <a:p>
            <a:pPr lvl="1"/>
            <a:r>
              <a:rPr lang="en-US" sz="2600" dirty="0" smtClean="0">
                <a:solidFill>
                  <a:schemeClr val="tx1"/>
                </a:solidFill>
                <a:latin typeface="Courier" charset="0"/>
                <a:ea typeface="Courier" charset="0"/>
                <a:cs typeface="Courier" charset="0"/>
              </a:rPr>
              <a:t>Layer 7: Grocery Buffer</a:t>
            </a:r>
          </a:p>
          <a:p>
            <a:pPr lvl="1"/>
            <a:r>
              <a:rPr lang="en-US" sz="2600" dirty="0" smtClean="0">
                <a:solidFill>
                  <a:schemeClr val="tx1"/>
                </a:solidFill>
                <a:latin typeface="Courier" charset="0"/>
                <a:ea typeface="Courier" charset="0"/>
                <a:cs typeface="Courier" charset="0"/>
              </a:rPr>
              <a:t>Layer 8: Farmers’ Market Buffer</a:t>
            </a:r>
          </a:p>
          <a:p>
            <a:pPr marL="0" lvl="1" indent="0">
              <a:buNone/>
            </a:pPr>
            <a:endParaRPr lang="en-US" dirty="0">
              <a:solidFill>
                <a:srgbClr val="FF0000"/>
              </a:solidFill>
            </a:endParaRPr>
          </a:p>
        </p:txBody>
      </p:sp>
    </p:spTree>
    <p:extLst>
      <p:ext uri="{BB962C8B-B14F-4D97-AF65-F5344CB8AC3E}">
        <p14:creationId xmlns:p14="http://schemas.microsoft.com/office/powerpoint/2010/main" val="88285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740685" cy="662553"/>
          </a:xfrm>
        </p:spPr>
        <p:txBody>
          <a:bodyPr>
            <a:normAutofit fontScale="90000"/>
          </a:bodyPr>
          <a:lstStyle/>
          <a:p>
            <a:r>
              <a:rPr lang="en-US" dirty="0" smtClean="0">
                <a:latin typeface="Courier" charset="0"/>
                <a:ea typeface="Courier" charset="0"/>
                <a:cs typeface="Courier" charset="0"/>
              </a:rPr>
              <a:t>Methods: Map 6, Dot Density</a:t>
            </a:r>
            <a:endParaRPr lang="en-US"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7519" y="1627322"/>
            <a:ext cx="8187368" cy="4698262"/>
          </a:xfrm>
        </p:spPr>
      </p:pic>
      <p:sp>
        <p:nvSpPr>
          <p:cNvPr id="5" name="TextBox 4"/>
          <p:cNvSpPr txBox="1"/>
          <p:nvPr/>
        </p:nvSpPr>
        <p:spPr>
          <a:xfrm>
            <a:off x="1162373" y="1627322"/>
            <a:ext cx="2402237" cy="3785652"/>
          </a:xfrm>
          <a:prstGeom prst="rect">
            <a:avLst/>
          </a:prstGeom>
          <a:noFill/>
        </p:spPr>
        <p:txBody>
          <a:bodyPr wrap="square" rtlCol="0">
            <a:spAutoFit/>
          </a:bodyPr>
          <a:lstStyle/>
          <a:p>
            <a:pPr marL="285750" indent="-285750">
              <a:buFont typeface="Wingdings" charset="2"/>
              <a:buChar char="§"/>
            </a:pPr>
            <a:r>
              <a:rPr lang="en-US" sz="2000" dirty="0" smtClean="0">
                <a:latin typeface="Courier" charset="0"/>
                <a:ea typeface="Courier" charset="0"/>
                <a:cs typeface="Courier" charset="0"/>
              </a:rPr>
              <a:t>The population data came as as blocked data, so it was changed to dot density the same way it was in previous steps</a:t>
            </a:r>
            <a:endParaRPr lang="en-US" sz="2000" dirty="0">
              <a:latin typeface="Courier" charset="0"/>
              <a:ea typeface="Courier" charset="0"/>
              <a:cs typeface="Courier" charset="0"/>
            </a:endParaRPr>
          </a:p>
        </p:txBody>
      </p:sp>
    </p:spTree>
    <p:extLst>
      <p:ext uri="{BB962C8B-B14F-4D97-AF65-F5344CB8AC3E}">
        <p14:creationId xmlns:p14="http://schemas.microsoft.com/office/powerpoint/2010/main" val="107995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47054"/>
          </a:xfrm>
        </p:spPr>
        <p:txBody>
          <a:bodyPr>
            <a:noAutofit/>
          </a:bodyPr>
          <a:lstStyle/>
          <a:p>
            <a:r>
              <a:rPr lang="en-US" sz="4000" dirty="0" smtClean="0">
                <a:latin typeface="Courier" charset="0"/>
                <a:ea typeface="Courier" charset="0"/>
                <a:cs typeface="Courier" charset="0"/>
              </a:rPr>
              <a:t>The Problem</a:t>
            </a:r>
            <a:endParaRPr lang="en-US" sz="4000" dirty="0">
              <a:latin typeface="Courier" charset="0"/>
              <a:ea typeface="Courier" charset="0"/>
              <a:cs typeface="Courier" charset="0"/>
            </a:endParaRPr>
          </a:p>
        </p:txBody>
      </p:sp>
      <p:sp>
        <p:nvSpPr>
          <p:cNvPr id="3" name="Content Placeholder 2"/>
          <p:cNvSpPr>
            <a:spLocks noGrp="1"/>
          </p:cNvSpPr>
          <p:nvPr>
            <p:ph idx="1"/>
          </p:nvPr>
        </p:nvSpPr>
        <p:spPr>
          <a:xfrm>
            <a:off x="1371599" y="1332854"/>
            <a:ext cx="10376115" cy="4534546"/>
          </a:xfrm>
        </p:spPr>
        <p:txBody>
          <a:bodyPr>
            <a:normAutofit fontScale="92500" lnSpcReduction="10000"/>
          </a:bodyPr>
          <a:lstStyle/>
          <a:p>
            <a:r>
              <a:rPr lang="en-US" dirty="0" smtClean="0">
                <a:latin typeface="Courier" charset="0"/>
                <a:ea typeface="Courier" charset="0"/>
                <a:cs typeface="Courier" charset="0"/>
              </a:rPr>
              <a:t>Beyond the problem of lacking fresh fruits, vegetables, and other healthy foods, food deserts tend to be plentiful with cheap alternatives </a:t>
            </a:r>
          </a:p>
          <a:p>
            <a:pPr lvl="1"/>
            <a:r>
              <a:rPr lang="en-US" dirty="0" smtClean="0">
                <a:latin typeface="Courier" charset="0"/>
                <a:ea typeface="Courier" charset="0"/>
                <a:cs typeface="Courier" charset="0"/>
              </a:rPr>
              <a:t>Processed, sugar, and fat laden foods</a:t>
            </a:r>
          </a:p>
          <a:p>
            <a:r>
              <a:rPr lang="en-US" dirty="0" smtClean="0">
                <a:latin typeface="Courier" charset="0"/>
                <a:ea typeface="Courier" charset="0"/>
                <a:cs typeface="Courier" charset="0"/>
              </a:rPr>
              <a:t>This adds to the nation’s rising obesity issues</a:t>
            </a:r>
          </a:p>
          <a:p>
            <a:r>
              <a:rPr lang="en-US" dirty="0" smtClean="0">
                <a:latin typeface="Courier" charset="0"/>
                <a:ea typeface="Courier" charset="0"/>
                <a:cs typeface="Courier" charset="0"/>
              </a:rPr>
              <a:t>As of 2017, adult obesity rates exceed 35% in 5 states, 30% in 25 states, and 25% in 46 states </a:t>
            </a:r>
          </a:p>
          <a:p>
            <a:r>
              <a:rPr lang="en-US" dirty="0" smtClean="0">
                <a:latin typeface="Courier" charset="0"/>
                <a:ea typeface="Courier" charset="0"/>
                <a:cs typeface="Courier" charset="0"/>
              </a:rPr>
              <a:t>Since the 1980s, childhood obesity rates (ages 2-19) have tripled</a:t>
            </a:r>
          </a:p>
          <a:p>
            <a:r>
              <a:rPr lang="en-US" dirty="0" smtClean="0">
                <a:latin typeface="Courier" charset="0"/>
                <a:ea typeface="Courier" charset="0"/>
                <a:cs typeface="Courier" charset="0"/>
              </a:rPr>
              <a:t>Additionally, food insecurity means access to healthy food, but also access to </a:t>
            </a:r>
            <a:r>
              <a:rPr lang="en-US" b="1" dirty="0" smtClean="0">
                <a:latin typeface="Courier" charset="0"/>
                <a:ea typeface="Courier" charset="0"/>
                <a:cs typeface="Courier" charset="0"/>
              </a:rPr>
              <a:t>affordable food </a:t>
            </a:r>
          </a:p>
          <a:p>
            <a:r>
              <a:rPr lang="en-US" dirty="0" smtClean="0">
                <a:latin typeface="Courier" charset="0"/>
                <a:ea typeface="Courier" charset="0"/>
                <a:cs typeface="Courier" charset="0"/>
              </a:rPr>
              <a:t>There is conflicting reports about the link between obesity and low-income neighborhoods </a:t>
            </a:r>
          </a:p>
          <a:p>
            <a:pPr lvl="1"/>
            <a:r>
              <a:rPr lang="en-US" dirty="0" smtClean="0">
                <a:latin typeface="Courier" charset="0"/>
                <a:ea typeface="Courier" charset="0"/>
                <a:cs typeface="Courier" charset="0"/>
              </a:rPr>
              <a:t>But there is links between food deserts and obesity</a:t>
            </a:r>
            <a:r>
              <a:rPr lang="en-US" dirty="0">
                <a:latin typeface="Courier" charset="0"/>
                <a:ea typeface="Courier" charset="0"/>
                <a:cs typeface="Courier" charset="0"/>
              </a:rPr>
              <a:t> </a:t>
            </a:r>
            <a:r>
              <a:rPr lang="en-US" dirty="0" smtClean="0">
                <a:latin typeface="Courier" charset="0"/>
                <a:ea typeface="Courier" charset="0"/>
                <a:cs typeface="Courier" charset="0"/>
              </a:rPr>
              <a:t>and links between food deserts and income </a:t>
            </a:r>
          </a:p>
        </p:txBody>
      </p:sp>
    </p:spTree>
    <p:extLst>
      <p:ext uri="{BB962C8B-B14F-4D97-AF65-F5344CB8AC3E}">
        <p14:creationId xmlns:p14="http://schemas.microsoft.com/office/powerpoint/2010/main" val="1348361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818176" cy="709047"/>
          </a:xfrm>
        </p:spPr>
        <p:txBody>
          <a:bodyPr>
            <a:normAutofit/>
          </a:bodyPr>
          <a:lstStyle/>
          <a:p>
            <a:r>
              <a:rPr lang="en-US" sz="3300" dirty="0" smtClean="0">
                <a:latin typeface="Courier" charset="0"/>
                <a:ea typeface="Courier" charset="0"/>
                <a:cs typeface="Courier" charset="0"/>
              </a:rPr>
              <a:t>Methods: Map 6, Buffer Tool</a:t>
            </a:r>
            <a:endParaRPr lang="en-US" sz="3300" dirty="0">
              <a:latin typeface="Courier" charset="0"/>
              <a:ea typeface="Courier" charset="0"/>
              <a:cs typeface="Courier" charset="0"/>
            </a:endParaRPr>
          </a:p>
        </p:txBody>
      </p:sp>
      <p:sp>
        <p:nvSpPr>
          <p:cNvPr id="3" name="Content Placeholder 2"/>
          <p:cNvSpPr>
            <a:spLocks noGrp="1"/>
          </p:cNvSpPr>
          <p:nvPr>
            <p:ph idx="1"/>
          </p:nvPr>
        </p:nvSpPr>
        <p:spPr>
          <a:xfrm>
            <a:off x="1421970" y="1394847"/>
            <a:ext cx="4049726" cy="4633132"/>
          </a:xfrm>
        </p:spPr>
        <p:txBody>
          <a:bodyPr>
            <a:normAutofit fontScale="85000" lnSpcReduction="20000"/>
          </a:bodyPr>
          <a:lstStyle/>
          <a:p>
            <a:r>
              <a:rPr lang="en-US" dirty="0" smtClean="0">
                <a:latin typeface="Courier" charset="0"/>
                <a:ea typeface="Courier" charset="0"/>
                <a:cs typeface="Courier" charset="0"/>
              </a:rPr>
              <a:t>The buffer </a:t>
            </a:r>
            <a:r>
              <a:rPr lang="en-US" dirty="0">
                <a:latin typeface="Courier" charset="0"/>
                <a:ea typeface="Courier" charset="0"/>
                <a:cs typeface="Courier" charset="0"/>
              </a:rPr>
              <a:t>r</a:t>
            </a:r>
            <a:r>
              <a:rPr lang="en-US" dirty="0" smtClean="0">
                <a:latin typeface="Courier" charset="0"/>
                <a:ea typeface="Courier" charset="0"/>
                <a:cs typeface="Courier" charset="0"/>
              </a:rPr>
              <a:t>outine traverses each of the input feature’s vertices and creates buffer offsets.</a:t>
            </a:r>
          </a:p>
          <a:p>
            <a:r>
              <a:rPr lang="en-US" dirty="0" smtClean="0">
                <a:latin typeface="Courier" charset="0"/>
                <a:ea typeface="Courier" charset="0"/>
                <a:cs typeface="Courier" charset="0"/>
              </a:rPr>
              <a:t>Output buffer features are created from those offsets</a:t>
            </a:r>
          </a:p>
          <a:p>
            <a:r>
              <a:rPr lang="en-US" dirty="0" smtClean="0">
                <a:latin typeface="Courier" charset="0"/>
                <a:ea typeface="Courier" charset="0"/>
                <a:cs typeface="Courier" charset="0"/>
              </a:rPr>
              <a:t>I used the planar method of parameter, which means that it automatically determines which method to use based on the input features</a:t>
            </a:r>
          </a:p>
          <a:p>
            <a:pPr lvl="1"/>
            <a:r>
              <a:rPr lang="en-US" dirty="0" smtClean="0">
                <a:latin typeface="Courier" charset="0"/>
                <a:ea typeface="Courier" charset="0"/>
                <a:cs typeface="Courier" charset="0"/>
              </a:rPr>
              <a:t>Because I specified a distance in meters, it chose a geodesic buffer</a:t>
            </a:r>
          </a:p>
          <a:p>
            <a:pPr lvl="1"/>
            <a:r>
              <a:rPr lang="en-US" dirty="0" smtClean="0">
                <a:latin typeface="Courier" charset="0"/>
                <a:ea typeface="Courier" charset="0"/>
                <a:cs typeface="Courier" charset="0"/>
              </a:rPr>
              <a:t>A geodesic buffer takes into account the shape of the earth </a:t>
            </a:r>
            <a:endParaRPr lang="en-US" dirty="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696" y="1503335"/>
            <a:ext cx="6476705" cy="4524644"/>
          </a:xfrm>
          <a:prstGeom prst="rect">
            <a:avLst/>
          </a:prstGeom>
        </p:spPr>
      </p:pic>
      <p:sp>
        <p:nvSpPr>
          <p:cNvPr id="5" name="TextBox 4"/>
          <p:cNvSpPr txBox="1"/>
          <p:nvPr/>
        </p:nvSpPr>
        <p:spPr>
          <a:xfrm>
            <a:off x="5522066" y="6027979"/>
            <a:ext cx="6479546" cy="246221"/>
          </a:xfrm>
          <a:prstGeom prst="rect">
            <a:avLst/>
          </a:prstGeom>
          <a:noFill/>
        </p:spPr>
        <p:txBody>
          <a:bodyPr wrap="square" rtlCol="0">
            <a:spAutoFit/>
          </a:bodyPr>
          <a:lstStyle/>
          <a:p>
            <a:pPr algn="ctr"/>
            <a:r>
              <a:rPr lang="en-US" sz="1000" dirty="0" smtClean="0">
                <a:latin typeface="Courier" charset="0"/>
                <a:ea typeface="Courier" charset="0"/>
                <a:cs typeface="Courier" charset="0"/>
              </a:rPr>
              <a:t>Source: ArcGIS Online</a:t>
            </a:r>
            <a:endParaRPr lang="en-US" sz="1000" dirty="0">
              <a:latin typeface="Courier" charset="0"/>
              <a:ea typeface="Courier" charset="0"/>
              <a:cs typeface="Courier" charset="0"/>
            </a:endParaRPr>
          </a:p>
        </p:txBody>
      </p:sp>
    </p:spTree>
    <p:extLst>
      <p:ext uri="{BB962C8B-B14F-4D97-AF65-F5344CB8AC3E}">
        <p14:creationId xmlns:p14="http://schemas.microsoft.com/office/powerpoint/2010/main" val="249390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32757"/>
          </a:xfrm>
        </p:spPr>
        <p:txBody>
          <a:bodyPr>
            <a:noAutofit/>
          </a:bodyPr>
          <a:lstStyle/>
          <a:p>
            <a:r>
              <a:rPr lang="en-US" sz="3500" dirty="0" smtClean="0">
                <a:latin typeface="Courier" charset="0"/>
                <a:ea typeface="Courier" charset="0"/>
                <a:cs typeface="Courier" charset="0"/>
              </a:rPr>
              <a:t>Methods: Map 6, Buffer Tool Cont.</a:t>
            </a:r>
            <a:endParaRPr lang="en-US" sz="3500" dirty="0">
              <a:latin typeface="Courier" charset="0"/>
              <a:ea typeface="Courier" charset="0"/>
              <a:cs typeface="Courier" charset="0"/>
            </a:endParaRPr>
          </a:p>
        </p:txBody>
      </p:sp>
      <p:sp>
        <p:nvSpPr>
          <p:cNvPr id="3" name="Content Placeholder 2"/>
          <p:cNvSpPr>
            <a:spLocks noGrp="1"/>
          </p:cNvSpPr>
          <p:nvPr>
            <p:ph idx="1"/>
          </p:nvPr>
        </p:nvSpPr>
        <p:spPr>
          <a:xfrm>
            <a:off x="1371600" y="1518557"/>
            <a:ext cx="9601200" cy="4348843"/>
          </a:xfrm>
        </p:spPr>
        <p:txBody>
          <a:bodyPr>
            <a:normAutofit lnSpcReduction="10000"/>
          </a:bodyPr>
          <a:lstStyle/>
          <a:p>
            <a:r>
              <a:rPr lang="en-US" sz="2600" dirty="0">
                <a:solidFill>
                  <a:schemeClr val="tx1"/>
                </a:solidFill>
                <a:latin typeface="Courier" charset="0"/>
                <a:ea typeface="Courier" charset="0"/>
                <a:cs typeface="Courier" charset="0"/>
              </a:rPr>
              <a:t>After reading the literature </a:t>
            </a:r>
            <a:r>
              <a:rPr lang="en-US" sz="2600" dirty="0" smtClean="0">
                <a:solidFill>
                  <a:schemeClr val="tx1"/>
                </a:solidFill>
                <a:latin typeface="Courier" charset="0"/>
                <a:ea typeface="Courier" charset="0"/>
                <a:cs typeface="Courier" charset="0"/>
              </a:rPr>
              <a:t>entitled “Redefining the Food Desert” written by LeClair and </a:t>
            </a:r>
            <a:r>
              <a:rPr lang="en-US" sz="2600" dirty="0" smtClean="0">
                <a:solidFill>
                  <a:schemeClr val="tx1"/>
                </a:solidFill>
                <a:latin typeface="Courier" charset="0"/>
                <a:ea typeface="Courier" charset="0"/>
                <a:cs typeface="Courier" charset="0"/>
              </a:rPr>
              <a:t>Askan</a:t>
            </a:r>
            <a:r>
              <a:rPr lang="en-US" sz="2600" dirty="0" smtClean="0">
                <a:solidFill>
                  <a:schemeClr val="tx1"/>
                </a:solidFill>
                <a:latin typeface="Courier" charset="0"/>
                <a:ea typeface="Courier" charset="0"/>
                <a:cs typeface="Courier" charset="0"/>
              </a:rPr>
              <a:t>, </a:t>
            </a:r>
            <a:r>
              <a:rPr lang="en-US" sz="2600" dirty="0">
                <a:solidFill>
                  <a:schemeClr val="tx1"/>
                </a:solidFill>
                <a:latin typeface="Courier" charset="0"/>
                <a:ea typeface="Courier" charset="0"/>
                <a:cs typeface="Courier" charset="0"/>
              </a:rPr>
              <a:t>I chose to use the buffer tool in order to show the mileage between the population and a food source</a:t>
            </a:r>
          </a:p>
          <a:p>
            <a:pPr lvl="1"/>
            <a:r>
              <a:rPr lang="en-US" sz="2600" dirty="0">
                <a:solidFill>
                  <a:schemeClr val="tx1"/>
                </a:solidFill>
                <a:latin typeface="Courier" charset="0"/>
                <a:ea typeface="Courier" charset="0"/>
                <a:cs typeface="Courier" charset="0"/>
              </a:rPr>
              <a:t>Grocery stores have a radius of 1/2 miles and Farmers’ Markets have a radius of 1/8  miles </a:t>
            </a:r>
            <a:r>
              <a:rPr lang="en-US" sz="2600" dirty="0" smtClean="0">
                <a:solidFill>
                  <a:schemeClr val="tx1"/>
                </a:solidFill>
                <a:latin typeface="Courier" charset="0"/>
                <a:ea typeface="Courier" charset="0"/>
                <a:cs typeface="Courier" charset="0"/>
              </a:rPr>
              <a:t>in order to recognize the more local influence of farmers’ markets</a:t>
            </a:r>
            <a:endParaRPr lang="en-US" sz="2600" dirty="0">
              <a:solidFill>
                <a:schemeClr val="tx1"/>
              </a:solidFill>
              <a:latin typeface="Courier" charset="0"/>
              <a:ea typeface="Courier" charset="0"/>
              <a:cs typeface="Courier" charset="0"/>
            </a:endParaRPr>
          </a:p>
          <a:p>
            <a:pPr lvl="1"/>
            <a:r>
              <a:rPr lang="en-US" sz="2600" i="0" dirty="0">
                <a:solidFill>
                  <a:schemeClr val="tx1"/>
                </a:solidFill>
                <a:latin typeface="Courier" charset="0"/>
                <a:ea typeface="Courier" charset="0"/>
                <a:cs typeface="Courier" charset="0"/>
              </a:rPr>
              <a:t>The less overlap in buffer circles, the more likely there it is to be a food desert</a:t>
            </a:r>
          </a:p>
          <a:p>
            <a:endParaRPr lang="en-US" dirty="0"/>
          </a:p>
        </p:txBody>
      </p:sp>
    </p:spTree>
    <p:extLst>
      <p:ext uri="{BB962C8B-B14F-4D97-AF65-F5344CB8AC3E}">
        <p14:creationId xmlns:p14="http://schemas.microsoft.com/office/powerpoint/2010/main" val="141687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2553"/>
          </a:xfrm>
        </p:spPr>
        <p:txBody>
          <a:bodyPr>
            <a:normAutofit/>
          </a:bodyPr>
          <a:lstStyle/>
          <a:p>
            <a:r>
              <a:rPr lang="en-US" sz="3300" dirty="0" smtClean="0">
                <a:latin typeface="Courier" charset="0"/>
                <a:ea typeface="Courier" charset="0"/>
                <a:cs typeface="Courier" charset="0"/>
              </a:rPr>
              <a:t>Methods: Map 6, Buffer Tool Cont.</a:t>
            </a:r>
            <a:endParaRPr lang="en-US" sz="3300" dirty="0">
              <a:latin typeface="Courier" charset="0"/>
              <a:ea typeface="Courier" charset="0"/>
              <a:cs typeface="Courier" charset="0"/>
            </a:endParaRPr>
          </a:p>
        </p:txBody>
      </p:sp>
      <p:sp>
        <p:nvSpPr>
          <p:cNvPr id="3" name="Content Placeholder 2"/>
          <p:cNvSpPr>
            <a:spLocks noGrp="1"/>
          </p:cNvSpPr>
          <p:nvPr>
            <p:ph idx="1"/>
          </p:nvPr>
        </p:nvSpPr>
        <p:spPr>
          <a:xfrm>
            <a:off x="1371600" y="1433593"/>
            <a:ext cx="3024719" cy="4967207"/>
          </a:xfrm>
        </p:spPr>
        <p:txBody>
          <a:bodyPr>
            <a:normAutofit fontScale="92500" lnSpcReduction="20000"/>
          </a:bodyPr>
          <a:lstStyle/>
          <a:p>
            <a:r>
              <a:rPr lang="en-US" dirty="0" smtClean="0"/>
              <a:t>The Buffer tool could be found by searching “Buffer” in the search bar</a:t>
            </a:r>
          </a:p>
          <a:p>
            <a:r>
              <a:rPr lang="en-US" dirty="0" smtClean="0"/>
              <a:t>After that, I filled in the drop downs accordingly</a:t>
            </a:r>
          </a:p>
          <a:p>
            <a:pPr lvl="3">
              <a:spcBef>
                <a:spcPts val="1000"/>
              </a:spcBef>
            </a:pPr>
            <a:r>
              <a:rPr lang="en-US" dirty="0"/>
              <a:t>The input features were Grocery and Farmers’ Market and I adjusted the linear </a:t>
            </a:r>
            <a:r>
              <a:rPr lang="en-US" dirty="0" smtClean="0"/>
              <a:t>unit</a:t>
            </a:r>
          </a:p>
          <a:p>
            <a:r>
              <a:rPr lang="en-US" dirty="0" smtClean="0"/>
              <a:t>I changed the </a:t>
            </a:r>
            <a:r>
              <a:rPr lang="en-US" dirty="0" smtClean="0"/>
              <a:t>symbology</a:t>
            </a:r>
            <a:r>
              <a:rPr lang="en-US" dirty="0" smtClean="0"/>
              <a:t> of the data to be more clear</a:t>
            </a:r>
          </a:p>
          <a:p>
            <a:pPr lvl="1"/>
            <a:r>
              <a:rPr lang="en-US" dirty="0" smtClean="0"/>
              <a:t>Grocery buffer circles are black and not filled in</a:t>
            </a:r>
          </a:p>
          <a:p>
            <a:pPr lvl="1"/>
            <a:r>
              <a:rPr lang="en-US" dirty="0" smtClean="0"/>
              <a:t>Farmers’ Market buffer circles are filled in yellow</a:t>
            </a:r>
          </a:p>
          <a:p>
            <a:pPr marL="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319" y="1433593"/>
            <a:ext cx="7511231" cy="4967207"/>
          </a:xfrm>
          <a:prstGeom prst="rect">
            <a:avLst/>
          </a:prstGeom>
        </p:spPr>
      </p:pic>
    </p:spTree>
    <p:extLst>
      <p:ext uri="{BB962C8B-B14F-4D97-AF65-F5344CB8AC3E}">
        <p14:creationId xmlns:p14="http://schemas.microsoft.com/office/powerpoint/2010/main" val="1763233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702128"/>
            <a:ext cx="10417629" cy="947058"/>
          </a:xfrm>
        </p:spPr>
        <p:txBody>
          <a:bodyPr>
            <a:noAutofit/>
          </a:bodyPr>
          <a:lstStyle/>
          <a:p>
            <a:r>
              <a:rPr lang="en-US" sz="3300" dirty="0">
                <a:latin typeface="Courier" charset="0"/>
                <a:ea typeface="Courier" charset="0"/>
                <a:cs typeface="Courier" charset="0"/>
              </a:rPr>
              <a:t>Methods: Data Analysis and Manipulations</a:t>
            </a:r>
            <a:br>
              <a:rPr lang="en-US" sz="3300" dirty="0">
                <a:latin typeface="Courier" charset="0"/>
                <a:ea typeface="Courier" charset="0"/>
                <a:cs typeface="Courier" charset="0"/>
              </a:rPr>
            </a:br>
            <a:r>
              <a:rPr lang="en-US" sz="3300" dirty="0">
                <a:latin typeface="Courier" charset="0"/>
                <a:ea typeface="Courier" charset="0"/>
                <a:cs typeface="Courier" charset="0"/>
              </a:rPr>
              <a:t>Map </a:t>
            </a:r>
            <a:r>
              <a:rPr lang="en-US" sz="3300" dirty="0" smtClean="0">
                <a:latin typeface="Courier" charset="0"/>
                <a:ea typeface="Courier" charset="0"/>
                <a:cs typeface="Courier" charset="0"/>
              </a:rPr>
              <a:t>7</a:t>
            </a:r>
            <a:endParaRPr lang="en-US" sz="3300" dirty="0"/>
          </a:p>
        </p:txBody>
      </p:sp>
      <p:sp>
        <p:nvSpPr>
          <p:cNvPr id="3" name="Content Placeholder 2"/>
          <p:cNvSpPr>
            <a:spLocks noGrp="1"/>
          </p:cNvSpPr>
          <p:nvPr>
            <p:ph idx="1"/>
          </p:nvPr>
        </p:nvSpPr>
        <p:spPr>
          <a:xfrm>
            <a:off x="1371599" y="1649186"/>
            <a:ext cx="10417629" cy="4718956"/>
          </a:xfrm>
        </p:spPr>
        <p:txBody>
          <a:bodyPr/>
          <a:lstStyle/>
          <a:p>
            <a:r>
              <a:rPr lang="en-US" dirty="0" smtClean="0">
                <a:latin typeface="Courier" charset="0"/>
                <a:ea typeface="Courier" charset="0"/>
                <a:cs typeface="Courier" charset="0"/>
              </a:rPr>
              <a:t>The purpose of Map 7 was to show the radiuses around the food sources based around income, in order to find a correlation between lower income and food deserts again shown through the overlap in buffer circles</a:t>
            </a:r>
          </a:p>
          <a:p>
            <a:pPr marL="0" indent="0">
              <a:buNone/>
            </a:pPr>
            <a:endParaRPr lang="en-US" dirty="0" smtClean="0">
              <a:latin typeface="Courier" charset="0"/>
              <a:ea typeface="Courier" charset="0"/>
              <a:cs typeface="Courier" charset="0"/>
            </a:endParaRPr>
          </a:p>
          <a:p>
            <a:pPr lvl="1"/>
            <a:r>
              <a:rPr lang="en-US" dirty="0" smtClean="0">
                <a:latin typeface="Courier" charset="0"/>
                <a:ea typeface="Courier" charset="0"/>
                <a:cs typeface="Courier" charset="0"/>
              </a:rPr>
              <a:t>Layer 1: Pittsburgh Neighborhood Boundaries</a:t>
            </a:r>
          </a:p>
          <a:p>
            <a:pPr lvl="1"/>
            <a:r>
              <a:rPr lang="en-US" dirty="0" smtClean="0">
                <a:latin typeface="Courier" charset="0"/>
                <a:ea typeface="Courier" charset="0"/>
                <a:cs typeface="Courier" charset="0"/>
              </a:rPr>
              <a:t>Layer 2: Median Income</a:t>
            </a:r>
          </a:p>
          <a:p>
            <a:pPr lvl="1"/>
            <a:r>
              <a:rPr lang="en-US" dirty="0" smtClean="0">
                <a:latin typeface="Courier" charset="0"/>
                <a:ea typeface="Courier" charset="0"/>
                <a:cs typeface="Courier" charset="0"/>
              </a:rPr>
              <a:t>Layer 3: Grocery data point</a:t>
            </a:r>
          </a:p>
          <a:p>
            <a:pPr lvl="1"/>
            <a:r>
              <a:rPr lang="en-US" dirty="0" smtClean="0">
                <a:latin typeface="Courier" charset="0"/>
                <a:ea typeface="Courier" charset="0"/>
                <a:cs typeface="Courier" charset="0"/>
              </a:rPr>
              <a:t>Layer 4: Farmers’ Market data point</a:t>
            </a:r>
          </a:p>
          <a:p>
            <a:pPr lvl="1"/>
            <a:r>
              <a:rPr lang="en-US" dirty="0" smtClean="0">
                <a:latin typeface="Courier" charset="0"/>
                <a:ea typeface="Courier" charset="0"/>
                <a:cs typeface="Courier" charset="0"/>
              </a:rPr>
              <a:t>Layer 5: Grocery Buffer</a:t>
            </a:r>
          </a:p>
          <a:p>
            <a:pPr lvl="1"/>
            <a:r>
              <a:rPr lang="en-US" dirty="0" smtClean="0">
                <a:latin typeface="Courier" charset="0"/>
                <a:ea typeface="Courier" charset="0"/>
                <a:cs typeface="Courier" charset="0"/>
              </a:rPr>
              <a:t>Layer 6: Farmers’ Market Buffer</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14554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10" y="712922"/>
            <a:ext cx="5067444" cy="960895"/>
          </a:xfrm>
        </p:spPr>
        <p:txBody>
          <a:bodyPr>
            <a:noAutofit/>
          </a:bodyPr>
          <a:lstStyle/>
          <a:p>
            <a:pPr algn="ctr"/>
            <a:r>
              <a:rPr lang="en-US" sz="3200" dirty="0" smtClean="0">
                <a:latin typeface="Courier" charset="0"/>
                <a:ea typeface="Courier" charset="0"/>
                <a:cs typeface="Courier" charset="0"/>
              </a:rPr>
              <a:t>Final Images: Map 1</a:t>
            </a:r>
            <a:br>
              <a:rPr lang="en-US" sz="3200" dirty="0" smtClean="0">
                <a:latin typeface="Courier" charset="0"/>
                <a:ea typeface="Courier" charset="0"/>
                <a:cs typeface="Courier" charset="0"/>
              </a:rPr>
            </a:br>
            <a:r>
              <a:rPr lang="en-US" sz="3200" dirty="0" smtClean="0">
                <a:latin typeface="Courier" charset="0"/>
                <a:ea typeface="Courier" charset="0"/>
                <a:cs typeface="Courier" charset="0"/>
              </a:rPr>
              <a:t>and Results</a:t>
            </a:r>
            <a:endParaRPr lang="en-US" sz="3200"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8854" y="201477"/>
            <a:ext cx="5812365" cy="6478292"/>
          </a:xfrm>
        </p:spPr>
      </p:pic>
      <p:sp>
        <p:nvSpPr>
          <p:cNvPr id="3" name="TextBox 2"/>
          <p:cNvSpPr txBox="1"/>
          <p:nvPr/>
        </p:nvSpPr>
        <p:spPr>
          <a:xfrm>
            <a:off x="1134533" y="1811867"/>
            <a:ext cx="4754321" cy="4770537"/>
          </a:xfrm>
          <a:prstGeom prst="rect">
            <a:avLst/>
          </a:prstGeom>
          <a:noFill/>
        </p:spPr>
        <p:txBody>
          <a:bodyPr wrap="square" rtlCol="0">
            <a:spAutoFit/>
          </a:bodyPr>
          <a:lstStyle/>
          <a:p>
            <a:r>
              <a:rPr lang="en-US" sz="1600" dirty="0" smtClean="0">
                <a:latin typeface="Courier" charset="0"/>
                <a:ea typeface="Courier" charset="0"/>
                <a:cs typeface="Courier" charset="0"/>
              </a:rPr>
              <a:t>This map shows the food sources and the median income.  By looking at the map visually like this, it appears as though there is no grocery and almost no farmers’ markets in the low income areas (the dark purple).  There is a high concentration of grocery and farmers’ markets in the east end specifically, all in higher income areas.  </a:t>
            </a:r>
          </a:p>
          <a:p>
            <a:r>
              <a:rPr lang="en-US" sz="1600" dirty="0" smtClean="0">
                <a:latin typeface="Courier" charset="0"/>
                <a:ea typeface="Courier" charset="0"/>
                <a:cs typeface="Courier" charset="0"/>
              </a:rPr>
              <a:t>As for the places with medium income and a surplus of food sources, I would hypothesize there is a connection to an ongoing gentrification crisis in some of these neighborhoods.  The median income may not have risen yet, but the area is shaping towards an influx in income.</a:t>
            </a:r>
            <a:endParaRPr lang="en-US" sz="1600" dirty="0">
              <a:latin typeface="Courier" charset="0"/>
              <a:ea typeface="Courier" charset="0"/>
              <a:cs typeface="Courier" charset="0"/>
            </a:endParaRPr>
          </a:p>
        </p:txBody>
      </p:sp>
    </p:spTree>
    <p:extLst>
      <p:ext uri="{BB962C8B-B14F-4D97-AF65-F5344CB8AC3E}">
        <p14:creationId xmlns:p14="http://schemas.microsoft.com/office/powerpoint/2010/main" val="39746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603" y="448068"/>
            <a:ext cx="5331418" cy="759415"/>
          </a:xfrm>
        </p:spPr>
        <p:txBody>
          <a:bodyPr>
            <a:normAutofit fontScale="90000"/>
          </a:bodyPr>
          <a:lstStyle/>
          <a:p>
            <a:pPr algn="ctr"/>
            <a:r>
              <a:rPr lang="en-US" sz="3500" dirty="0" smtClean="0">
                <a:latin typeface="Courier" charset="0"/>
                <a:ea typeface="Courier" charset="0"/>
                <a:cs typeface="Courier" charset="0"/>
              </a:rPr>
              <a:t>Final Images: Map 2 and Results</a:t>
            </a:r>
            <a:endParaRPr lang="en-US" sz="3500" dirty="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76" y="170482"/>
            <a:ext cx="5330341" cy="6493790"/>
          </a:xfrm>
          <a:prstGeom prst="rect">
            <a:avLst/>
          </a:prstGeom>
        </p:spPr>
      </p:pic>
      <p:sp>
        <p:nvSpPr>
          <p:cNvPr id="5" name="TextBox 4"/>
          <p:cNvSpPr txBox="1"/>
          <p:nvPr/>
        </p:nvSpPr>
        <p:spPr>
          <a:xfrm>
            <a:off x="6649603" y="1343024"/>
            <a:ext cx="5542397" cy="5632311"/>
          </a:xfrm>
          <a:prstGeom prst="rect">
            <a:avLst/>
          </a:prstGeom>
          <a:noFill/>
        </p:spPr>
        <p:txBody>
          <a:bodyPr wrap="square" rtlCol="0">
            <a:spAutoFit/>
          </a:bodyPr>
          <a:lstStyle/>
          <a:p>
            <a:r>
              <a:rPr lang="en-US" dirty="0" smtClean="0">
                <a:latin typeface="Courier" charset="0"/>
                <a:ea typeface="Courier" charset="0"/>
                <a:cs typeface="Courier" charset="0"/>
              </a:rPr>
              <a:t>Map 2 actually backs up the conflicting results I found in my preliminary research.  The obesity rates do not appear to have any visual correspondence to food availability.  </a:t>
            </a:r>
          </a:p>
          <a:p>
            <a:endParaRPr lang="en-US" dirty="0">
              <a:latin typeface="Courier" charset="0"/>
              <a:ea typeface="Courier" charset="0"/>
              <a:cs typeface="Courier" charset="0"/>
            </a:endParaRPr>
          </a:p>
          <a:p>
            <a:r>
              <a:rPr lang="en-US" dirty="0" smtClean="0">
                <a:latin typeface="Courier" charset="0"/>
                <a:ea typeface="Courier" charset="0"/>
                <a:cs typeface="Courier" charset="0"/>
              </a:rPr>
              <a:t>The obesity rates are extremely high near downtown Pittsburgh but there are quite a few farmers’ markets and grocery stores.  As you move further into the east end of Pittsburgh, there are quite a few areas of low obesity rates with farmers’ markets and grocery stores, but there are even more neighborhoods with extremely low obesity rates and no food sources.  </a:t>
            </a:r>
            <a:endParaRPr lang="en-US" dirty="0">
              <a:latin typeface="Courier" charset="0"/>
              <a:ea typeface="Courier" charset="0"/>
              <a:cs typeface="Courier" charset="0"/>
            </a:endParaRPr>
          </a:p>
          <a:p>
            <a:endParaRPr lang="en-US" dirty="0" smtClean="0">
              <a:latin typeface="Courier" charset="0"/>
              <a:ea typeface="Courier" charset="0"/>
              <a:cs typeface="Courier" charset="0"/>
            </a:endParaRPr>
          </a:p>
          <a:p>
            <a:r>
              <a:rPr lang="en-US" dirty="0" smtClean="0">
                <a:latin typeface="Courier" charset="0"/>
                <a:ea typeface="Courier" charset="0"/>
                <a:cs typeface="Courier" charset="0"/>
              </a:rPr>
              <a:t>I’m not sure why this is, so I created Map 4. </a:t>
            </a:r>
            <a:endParaRPr lang="en-US" dirty="0">
              <a:latin typeface="Courier" charset="0"/>
              <a:ea typeface="Courier" charset="0"/>
              <a:cs typeface="Courier" charset="0"/>
            </a:endParaRPr>
          </a:p>
          <a:p>
            <a:endParaRPr lang="en-US" dirty="0"/>
          </a:p>
        </p:txBody>
      </p:sp>
    </p:spTree>
    <p:extLst>
      <p:ext uri="{BB962C8B-B14F-4D97-AF65-F5344CB8AC3E}">
        <p14:creationId xmlns:p14="http://schemas.microsoft.com/office/powerpoint/2010/main" val="400889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909" y="573438"/>
            <a:ext cx="5424406" cy="805912"/>
          </a:xfrm>
        </p:spPr>
        <p:txBody>
          <a:bodyPr>
            <a:noAutofit/>
          </a:bodyPr>
          <a:lstStyle/>
          <a:p>
            <a:pPr algn="ctr"/>
            <a:r>
              <a:rPr lang="en-US" sz="3500" dirty="0" smtClean="0">
                <a:latin typeface="Courier" charset="0"/>
                <a:ea typeface="Courier" charset="0"/>
                <a:cs typeface="Courier" charset="0"/>
              </a:rPr>
              <a:t>Final Images: Map 3 and Results</a:t>
            </a:r>
            <a:endParaRPr lang="en-US" sz="3500" dirty="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862" y="139485"/>
            <a:ext cx="5299364" cy="6540284"/>
          </a:xfrm>
          <a:prstGeom prst="rect">
            <a:avLst/>
          </a:prstGeom>
        </p:spPr>
      </p:pic>
      <p:sp>
        <p:nvSpPr>
          <p:cNvPr id="3" name="TextBox 2"/>
          <p:cNvSpPr txBox="1"/>
          <p:nvPr/>
        </p:nvSpPr>
        <p:spPr>
          <a:xfrm>
            <a:off x="1101456" y="1626914"/>
            <a:ext cx="5424406" cy="4708981"/>
          </a:xfrm>
          <a:prstGeom prst="rect">
            <a:avLst/>
          </a:prstGeom>
          <a:noFill/>
        </p:spPr>
        <p:txBody>
          <a:bodyPr wrap="square" rtlCol="0">
            <a:spAutoFit/>
          </a:bodyPr>
          <a:lstStyle/>
          <a:p>
            <a:r>
              <a:rPr lang="en-US" sz="1500" dirty="0" smtClean="0">
                <a:latin typeface="Courier" charset="0"/>
                <a:ea typeface="Courier" charset="0"/>
                <a:cs typeface="Courier" charset="0"/>
              </a:rPr>
              <a:t>Map 4 shows the relationship between income and obesity.  It appears as though, specifically in the Neighborhoods of Squirrel Hill and Shadyside in the East End that there is an extreme wealth, and relatively low obesity rates.  However, the lowest obesity rates have very middle class class incomes.</a:t>
            </a:r>
          </a:p>
          <a:p>
            <a:endParaRPr lang="en-US" sz="1500" dirty="0">
              <a:latin typeface="Courier" charset="0"/>
              <a:ea typeface="Courier" charset="0"/>
              <a:cs typeface="Courier" charset="0"/>
            </a:endParaRPr>
          </a:p>
          <a:p>
            <a:r>
              <a:rPr lang="en-US" sz="1500" dirty="0" smtClean="0">
                <a:latin typeface="Courier" charset="0"/>
                <a:ea typeface="Courier" charset="0"/>
                <a:cs typeface="Courier" charset="0"/>
              </a:rPr>
              <a:t>Referencing Map 1, where income and food availability seemed to be linked, and this map, there should be some kind of correlation between obesity and food availability.  This leads me to make Map 4, in order to visually show things more clearly.  </a:t>
            </a:r>
          </a:p>
          <a:p>
            <a:endParaRPr lang="en-US" sz="1500" dirty="0">
              <a:latin typeface="Courier" charset="0"/>
              <a:ea typeface="Courier" charset="0"/>
              <a:cs typeface="Courier" charset="0"/>
            </a:endParaRPr>
          </a:p>
          <a:p>
            <a:r>
              <a:rPr lang="en-US" sz="1500" dirty="0" smtClean="0">
                <a:latin typeface="Courier" charset="0"/>
                <a:ea typeface="Courier" charset="0"/>
                <a:cs typeface="Courier" charset="0"/>
              </a:rPr>
              <a:t>Shown in Maps 2 and 3, there is no visually significant link between obesity and food availability, but there is a link between obesity and income and between income and food availability.  </a:t>
            </a:r>
            <a:endParaRPr lang="en-US" sz="1500" dirty="0">
              <a:latin typeface="Courier" charset="0"/>
              <a:ea typeface="Courier" charset="0"/>
              <a:cs typeface="Courier" charset="0"/>
            </a:endParaRPr>
          </a:p>
        </p:txBody>
      </p:sp>
    </p:spTree>
    <p:extLst>
      <p:ext uri="{BB962C8B-B14F-4D97-AF65-F5344CB8AC3E}">
        <p14:creationId xmlns:p14="http://schemas.microsoft.com/office/powerpoint/2010/main" val="670406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02" y="344838"/>
            <a:ext cx="5687878" cy="941521"/>
          </a:xfrm>
        </p:spPr>
        <p:txBody>
          <a:bodyPr>
            <a:noAutofit/>
          </a:bodyPr>
          <a:lstStyle/>
          <a:p>
            <a:pPr algn="ctr"/>
            <a:r>
              <a:rPr lang="en-US" sz="3500" dirty="0" smtClean="0">
                <a:latin typeface="Courier" charset="0"/>
                <a:ea typeface="Courier" charset="0"/>
                <a:cs typeface="Courier" charset="0"/>
              </a:rPr>
              <a:t>Final Images: Map 4 and Results</a:t>
            </a:r>
            <a:endParaRPr lang="en-US" sz="3500" dirty="0">
              <a:latin typeface="Courier" charset="0"/>
              <a:ea typeface="Courier" charset="0"/>
              <a:cs typeface="Courier"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51" y="139483"/>
            <a:ext cx="5069688" cy="6560773"/>
          </a:xfrm>
          <a:prstGeom prst="rect">
            <a:avLst/>
          </a:prstGeom>
        </p:spPr>
      </p:pic>
      <p:sp>
        <p:nvSpPr>
          <p:cNvPr id="3" name="TextBox 2"/>
          <p:cNvSpPr txBox="1"/>
          <p:nvPr/>
        </p:nvSpPr>
        <p:spPr>
          <a:xfrm>
            <a:off x="6192253" y="1703454"/>
            <a:ext cx="5880927" cy="5413897"/>
          </a:xfrm>
          <a:prstGeom prst="rect">
            <a:avLst/>
          </a:prstGeom>
          <a:noFill/>
        </p:spPr>
        <p:txBody>
          <a:bodyPr wrap="square" rtlCol="0">
            <a:spAutoFit/>
          </a:bodyPr>
          <a:lstStyle/>
          <a:p>
            <a:endParaRPr lang="en-US" dirty="0"/>
          </a:p>
        </p:txBody>
      </p:sp>
      <p:sp>
        <p:nvSpPr>
          <p:cNvPr id="5" name="TextBox 4"/>
          <p:cNvSpPr txBox="1"/>
          <p:nvPr/>
        </p:nvSpPr>
        <p:spPr>
          <a:xfrm>
            <a:off x="6176211" y="1507958"/>
            <a:ext cx="5710989" cy="4908884"/>
          </a:xfrm>
          <a:prstGeom prst="rect">
            <a:avLst/>
          </a:prstGeom>
          <a:noFill/>
        </p:spPr>
        <p:txBody>
          <a:bodyPr wrap="square" rtlCol="0">
            <a:spAutoFit/>
          </a:bodyPr>
          <a:lstStyle/>
          <a:p>
            <a:endParaRPr lang="en-US" dirty="0"/>
          </a:p>
        </p:txBody>
      </p:sp>
      <p:sp>
        <p:nvSpPr>
          <p:cNvPr id="6" name="TextBox 5"/>
          <p:cNvSpPr txBox="1"/>
          <p:nvPr/>
        </p:nvSpPr>
        <p:spPr>
          <a:xfrm>
            <a:off x="6385302" y="1507958"/>
            <a:ext cx="5501898" cy="4247317"/>
          </a:xfrm>
          <a:prstGeom prst="rect">
            <a:avLst/>
          </a:prstGeom>
          <a:noFill/>
        </p:spPr>
        <p:txBody>
          <a:bodyPr wrap="square" rtlCol="0">
            <a:spAutoFit/>
          </a:bodyPr>
          <a:lstStyle/>
          <a:p>
            <a:r>
              <a:rPr lang="en-US" dirty="0" smtClean="0">
                <a:latin typeface="Courier" charset="0"/>
                <a:ea typeface="Courier" charset="0"/>
                <a:cs typeface="Courier" charset="0"/>
              </a:rPr>
              <a:t>This map is considerably easier to read visually with the dot density done for obesity.  Again, there is a correlation but it doesn’t visually appear to be a strong one.  There is high concentrations of obesity rates in the extremely poor neighborhoods represented by a dark purple color.</a:t>
            </a:r>
          </a:p>
          <a:p>
            <a:endParaRPr lang="en-US" dirty="0">
              <a:latin typeface="Courier" charset="0"/>
              <a:ea typeface="Courier" charset="0"/>
              <a:cs typeface="Courier" charset="0"/>
            </a:endParaRPr>
          </a:p>
          <a:p>
            <a:r>
              <a:rPr lang="en-US" dirty="0" smtClean="0">
                <a:latin typeface="Courier" charset="0"/>
                <a:ea typeface="Courier" charset="0"/>
                <a:cs typeface="Courier" charset="0"/>
              </a:rPr>
              <a:t>There is a lower concentration of obesity rates in the middle class neighborhoods, which makes logical sense.  However, in extremely poor neighborhoods there is little to no obesity rates. </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40226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044" y="702129"/>
            <a:ext cx="5740318" cy="826532"/>
          </a:xfrm>
        </p:spPr>
        <p:txBody>
          <a:bodyPr>
            <a:noAutofit/>
          </a:bodyPr>
          <a:lstStyle/>
          <a:p>
            <a:pPr algn="ctr"/>
            <a:r>
              <a:rPr lang="en-US" sz="3500" dirty="0" smtClean="0">
                <a:latin typeface="Courier" charset="0"/>
                <a:ea typeface="Courier" charset="0"/>
                <a:cs typeface="Courier" charset="0"/>
              </a:rPr>
              <a:t>Final Images: Map 5 and Results</a:t>
            </a:r>
            <a:endParaRPr lang="en-US" sz="3500"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8835" y="262536"/>
            <a:ext cx="4869379" cy="6301550"/>
          </a:xfrm>
        </p:spPr>
      </p:pic>
      <p:sp>
        <p:nvSpPr>
          <p:cNvPr id="3" name="TextBox 2"/>
          <p:cNvSpPr txBox="1"/>
          <p:nvPr/>
        </p:nvSpPr>
        <p:spPr>
          <a:xfrm>
            <a:off x="1199213" y="1708879"/>
            <a:ext cx="5537149" cy="4801314"/>
          </a:xfrm>
          <a:prstGeom prst="rect">
            <a:avLst/>
          </a:prstGeom>
          <a:noFill/>
        </p:spPr>
        <p:txBody>
          <a:bodyPr wrap="square" rtlCol="0">
            <a:spAutoFit/>
          </a:bodyPr>
          <a:lstStyle/>
          <a:p>
            <a:r>
              <a:rPr lang="en-US" dirty="0" smtClean="0">
                <a:latin typeface="Courier" charset="0"/>
                <a:ea typeface="Courier" charset="0"/>
                <a:cs typeface="Courier" charset="0"/>
              </a:rPr>
              <a:t>Map 5 is the first image to beginning showing both visual and mathematical correlations.  This shows the densities of food availability.  The darker the area is, the more densely populated it is with farmers’ markets and grocery stores.  </a:t>
            </a:r>
          </a:p>
          <a:p>
            <a:endParaRPr lang="en-US" dirty="0">
              <a:latin typeface="Courier" charset="0"/>
              <a:ea typeface="Courier" charset="0"/>
              <a:cs typeface="Courier" charset="0"/>
            </a:endParaRPr>
          </a:p>
          <a:p>
            <a:r>
              <a:rPr lang="en-US" dirty="0" smtClean="0">
                <a:latin typeface="Courier" charset="0"/>
                <a:ea typeface="Courier" charset="0"/>
                <a:cs typeface="Courier" charset="0"/>
              </a:rPr>
              <a:t>Per most maps, there is a heavy concentration in the East End, specifically in the wealthier neighborhoods like Shadyside and Squirrel Hill and in downtown.  </a:t>
            </a:r>
          </a:p>
          <a:p>
            <a:endParaRPr lang="en-US" dirty="0">
              <a:latin typeface="Courier" charset="0"/>
              <a:ea typeface="Courier" charset="0"/>
              <a:cs typeface="Courier" charset="0"/>
            </a:endParaRPr>
          </a:p>
          <a:p>
            <a:r>
              <a:rPr lang="en-US" dirty="0" smtClean="0">
                <a:latin typeface="Courier" charset="0"/>
                <a:ea typeface="Courier" charset="0"/>
                <a:cs typeface="Courier" charset="0"/>
              </a:rPr>
              <a:t>There are few areas of highly concentrated food availability elsewhere. </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547188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065" y="175130"/>
            <a:ext cx="5604907" cy="963386"/>
          </a:xfrm>
        </p:spPr>
        <p:txBody>
          <a:bodyPr>
            <a:noAutofit/>
          </a:bodyPr>
          <a:lstStyle/>
          <a:p>
            <a:pPr algn="ctr"/>
            <a:r>
              <a:rPr lang="en-US" sz="3500" dirty="0" smtClean="0">
                <a:latin typeface="Courier" charset="0"/>
                <a:ea typeface="Courier" charset="0"/>
                <a:cs typeface="Courier" charset="0"/>
              </a:rPr>
              <a:t>Final Images: Map 6 and Results</a:t>
            </a:r>
            <a:endParaRPr lang="en-US" sz="3500"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071" y="175130"/>
            <a:ext cx="5024994" cy="6502934"/>
          </a:xfrm>
        </p:spPr>
      </p:pic>
      <p:sp>
        <p:nvSpPr>
          <p:cNvPr id="3" name="TextBox 2"/>
          <p:cNvSpPr txBox="1"/>
          <p:nvPr/>
        </p:nvSpPr>
        <p:spPr>
          <a:xfrm>
            <a:off x="6053694" y="1138516"/>
            <a:ext cx="5876144" cy="5755422"/>
          </a:xfrm>
          <a:prstGeom prst="rect">
            <a:avLst/>
          </a:prstGeom>
          <a:noFill/>
        </p:spPr>
        <p:txBody>
          <a:bodyPr wrap="square" rtlCol="0">
            <a:spAutoFit/>
          </a:bodyPr>
          <a:lstStyle/>
          <a:p>
            <a:r>
              <a:rPr lang="en-US" sz="1600" dirty="0" smtClean="0">
                <a:latin typeface="Courier" charset="0"/>
                <a:ea typeface="Courier" charset="0"/>
                <a:cs typeface="Courier" charset="0"/>
              </a:rPr>
              <a:t>Map 6 shows the finalized calculations of what constitutes a food desert.  The larger, hollow, black circles show a ½ mile radius around grocery stores, based on the observations of the literature reviews I previously mentioned.  The farmers’ markets’ have a radius 1/8 around each.  There is a clear distinction between the East End and the rest of Pittsburgh in this map.</a:t>
            </a:r>
          </a:p>
          <a:p>
            <a:endParaRPr lang="en-US" sz="1600" dirty="0">
              <a:latin typeface="Courier" charset="0"/>
              <a:ea typeface="Courier" charset="0"/>
              <a:cs typeface="Courier" charset="0"/>
            </a:endParaRPr>
          </a:p>
          <a:p>
            <a:r>
              <a:rPr lang="en-US" sz="1600" dirty="0" smtClean="0">
                <a:latin typeface="Courier" charset="0"/>
                <a:ea typeface="Courier" charset="0"/>
                <a:cs typeface="Courier" charset="0"/>
              </a:rPr>
              <a:t>There is considerable overlap between buffer circles and therefore it would not be considered a food desert.  There is almost no mileage in the East End that is not covered by buffer circles.  However, the further away from downtown and the East End, the less the circles overlap and there is a clear lack of food availability, constituting a food desert. There is no overlap between farmers’ markets or between farmers’ markets and groceries.  Therefore, it seems as though there is no correlation between food availability and farmers’ markets.</a:t>
            </a:r>
            <a:endParaRPr lang="en-US" sz="1600" dirty="0">
              <a:latin typeface="Courier" charset="0"/>
              <a:ea typeface="Courier" charset="0"/>
              <a:cs typeface="Courier" charset="0"/>
            </a:endParaRPr>
          </a:p>
        </p:txBody>
      </p:sp>
    </p:spTree>
    <p:extLst>
      <p:ext uri="{BB962C8B-B14F-4D97-AF65-F5344CB8AC3E}">
        <p14:creationId xmlns:p14="http://schemas.microsoft.com/office/powerpoint/2010/main" val="6504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4546"/>
          </a:xfrm>
        </p:spPr>
        <p:txBody>
          <a:bodyPr/>
          <a:lstStyle/>
          <a:p>
            <a:r>
              <a:rPr lang="en-US" dirty="0" smtClean="0">
                <a:latin typeface="Courier" charset="0"/>
                <a:ea typeface="Courier" charset="0"/>
                <a:cs typeface="Courier" charset="0"/>
              </a:rPr>
              <a:t>The Goal</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1371600" y="1410346"/>
            <a:ext cx="9601200" cy="4457054"/>
          </a:xfrm>
        </p:spPr>
        <p:txBody>
          <a:bodyPr>
            <a:normAutofit/>
          </a:bodyPr>
          <a:lstStyle/>
          <a:p>
            <a:r>
              <a:rPr lang="en-US" dirty="0" smtClean="0">
                <a:latin typeface="Courier" charset="0"/>
                <a:ea typeface="Courier" charset="0"/>
                <a:cs typeface="Courier" charset="0"/>
              </a:rPr>
              <a:t>Due to the conflicting information about obesity, low income neighborhoods, and food deserts, the goal of this project is to study the income disparities in Pittsburgh and correlations to food deserts and obesity by asking the questions: </a:t>
            </a:r>
          </a:p>
          <a:p>
            <a:pPr lvl="1"/>
            <a:r>
              <a:rPr lang="en-US" dirty="0">
                <a:latin typeface="Courier" charset="0"/>
                <a:ea typeface="Courier" charset="0"/>
                <a:cs typeface="Courier" charset="0"/>
              </a:rPr>
              <a:t>How do food deserts relate to income and obesity?</a:t>
            </a:r>
          </a:p>
          <a:p>
            <a:pPr lvl="1"/>
            <a:r>
              <a:rPr lang="en-US" dirty="0">
                <a:latin typeface="Courier" charset="0"/>
                <a:ea typeface="Courier" charset="0"/>
                <a:cs typeface="Courier" charset="0"/>
              </a:rPr>
              <a:t>Does income affect obesity rates?</a:t>
            </a:r>
          </a:p>
          <a:p>
            <a:pPr lvl="1"/>
            <a:r>
              <a:rPr lang="en-US" dirty="0">
                <a:latin typeface="Courier" charset="0"/>
                <a:ea typeface="Courier" charset="0"/>
                <a:cs typeface="Courier" charset="0"/>
              </a:rPr>
              <a:t>Do farmers’ markets ameliorate food deserts</a:t>
            </a:r>
            <a:r>
              <a:rPr lang="en-US" dirty="0" smtClean="0">
                <a:latin typeface="Courier" charset="0"/>
                <a:ea typeface="Courier" charset="0"/>
                <a:cs typeface="Courier" charset="0"/>
              </a:rPr>
              <a:t>?</a:t>
            </a:r>
          </a:p>
          <a:p>
            <a:r>
              <a:rPr lang="en-US" dirty="0" smtClean="0">
                <a:latin typeface="Courier" charset="0"/>
                <a:ea typeface="Courier" charset="0"/>
                <a:cs typeface="Courier" charset="0"/>
              </a:rPr>
              <a:t>It will be conducted by:</a:t>
            </a:r>
          </a:p>
          <a:p>
            <a:pPr lvl="1"/>
            <a:r>
              <a:rPr lang="en-US" dirty="0" smtClean="0">
                <a:latin typeface="Courier" charset="0"/>
                <a:ea typeface="Courier" charset="0"/>
                <a:cs typeface="Courier" charset="0"/>
              </a:rPr>
              <a:t>examining </a:t>
            </a:r>
            <a:r>
              <a:rPr lang="en-US" dirty="0" smtClean="0">
                <a:latin typeface="Courier" charset="0"/>
                <a:ea typeface="Courier" charset="0"/>
                <a:cs typeface="Courier" charset="0"/>
              </a:rPr>
              <a:t>the history of Pittsburgh with hopes of explaining the income disparities</a:t>
            </a:r>
          </a:p>
          <a:p>
            <a:pPr lvl="1"/>
            <a:r>
              <a:rPr lang="en-US" dirty="0" smtClean="0">
                <a:latin typeface="Courier" charset="0"/>
                <a:ea typeface="Courier" charset="0"/>
                <a:cs typeface="Courier" charset="0"/>
              </a:rPr>
              <a:t>Creating </a:t>
            </a:r>
            <a:r>
              <a:rPr lang="en-US" dirty="0" smtClean="0">
                <a:latin typeface="Courier" charset="0"/>
                <a:ea typeface="Courier" charset="0"/>
                <a:cs typeface="Courier" charset="0"/>
              </a:rPr>
              <a:t>ArcMap</a:t>
            </a:r>
            <a:r>
              <a:rPr lang="en-US" dirty="0" smtClean="0">
                <a:latin typeface="Courier" charset="0"/>
                <a:ea typeface="Courier" charset="0"/>
                <a:cs typeface="Courier" charset="0"/>
              </a:rPr>
              <a:t> analyses of farmers markets and grocery stores, income, and obesity rates</a:t>
            </a:r>
          </a:p>
          <a:p>
            <a:pPr marL="0" lvl="1" indent="0">
              <a:buNone/>
            </a:pPr>
            <a:endParaRPr lang="en-US" dirty="0" smtClean="0"/>
          </a:p>
          <a:p>
            <a:pPr lvl="1"/>
            <a:endParaRPr lang="en-US" dirty="0"/>
          </a:p>
        </p:txBody>
      </p:sp>
    </p:spTree>
    <p:extLst>
      <p:ext uri="{BB962C8B-B14F-4D97-AF65-F5344CB8AC3E}">
        <p14:creationId xmlns:p14="http://schemas.microsoft.com/office/powerpoint/2010/main" val="573120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357" y="423903"/>
            <a:ext cx="5621234" cy="1012371"/>
          </a:xfrm>
        </p:spPr>
        <p:txBody>
          <a:bodyPr>
            <a:noAutofit/>
          </a:bodyPr>
          <a:lstStyle/>
          <a:p>
            <a:pPr algn="ctr"/>
            <a:r>
              <a:rPr lang="en-US" sz="3500" dirty="0" smtClean="0">
                <a:latin typeface="Courier" charset="0"/>
                <a:ea typeface="Courier" charset="0"/>
                <a:cs typeface="Courier" charset="0"/>
              </a:rPr>
              <a:t>Final Images: Map 7 and Results</a:t>
            </a:r>
            <a:endParaRPr lang="en-US" sz="3500"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2834" y="162005"/>
            <a:ext cx="5052209" cy="6538154"/>
          </a:xfrm>
        </p:spPr>
      </p:pic>
      <p:sp>
        <p:nvSpPr>
          <p:cNvPr id="3" name="TextBox 2"/>
          <p:cNvSpPr txBox="1"/>
          <p:nvPr/>
        </p:nvSpPr>
        <p:spPr>
          <a:xfrm>
            <a:off x="1061357" y="1437180"/>
            <a:ext cx="5931477" cy="5262979"/>
          </a:xfrm>
          <a:prstGeom prst="rect">
            <a:avLst/>
          </a:prstGeom>
          <a:noFill/>
        </p:spPr>
        <p:txBody>
          <a:bodyPr wrap="square" rtlCol="0">
            <a:spAutoFit/>
          </a:bodyPr>
          <a:lstStyle/>
          <a:p>
            <a:r>
              <a:rPr lang="en-US" sz="1600" dirty="0" smtClean="0">
                <a:latin typeface="Courier" charset="0"/>
                <a:ea typeface="Courier" charset="0"/>
                <a:cs typeface="Courier" charset="0"/>
              </a:rPr>
              <a:t>Map 7 is very similar to Map 6, however I wanted to show the relationship between food deserts and income because there was a previously clear visual correlation.  In the wealthier areas, indicated by very light purple, there is always a substantial amount of food sources.  However, there is a concentration in the East End that is not considered a food desert, but has quite a few poorer neighborhoods.</a:t>
            </a:r>
          </a:p>
          <a:p>
            <a:endParaRPr lang="en-US" sz="1600" dirty="0">
              <a:latin typeface="Courier" charset="0"/>
              <a:ea typeface="Courier" charset="0"/>
              <a:cs typeface="Courier" charset="0"/>
            </a:endParaRPr>
          </a:p>
          <a:p>
            <a:r>
              <a:rPr lang="en-US" sz="1600" dirty="0" smtClean="0">
                <a:latin typeface="Courier" charset="0"/>
                <a:ea typeface="Courier" charset="0"/>
                <a:cs typeface="Courier" charset="0"/>
              </a:rPr>
              <a:t>I believe the reason for this could be the gentrification that is occurring as was previously mentioned.  Farmers’ markets can be a “trendy” addition to areas with a sudden influx of wealth, perhaps leading to this confusing correlation.</a:t>
            </a:r>
          </a:p>
          <a:p>
            <a:endParaRPr lang="en-US" sz="1600" dirty="0">
              <a:latin typeface="Courier" charset="0"/>
              <a:ea typeface="Courier" charset="0"/>
              <a:cs typeface="Courier" charset="0"/>
            </a:endParaRPr>
          </a:p>
          <a:p>
            <a:r>
              <a:rPr lang="en-US" sz="1600" dirty="0" smtClean="0">
                <a:latin typeface="Courier" charset="0"/>
                <a:ea typeface="Courier" charset="0"/>
                <a:cs typeface="Courier" charset="0"/>
              </a:rPr>
              <a:t>Otherwise and in general, most areas of wealth are not considered food deserts, where areas of poverty are.  </a:t>
            </a:r>
          </a:p>
        </p:txBody>
      </p:sp>
    </p:spTree>
    <p:extLst>
      <p:ext uri="{BB962C8B-B14F-4D97-AF65-F5344CB8AC3E}">
        <p14:creationId xmlns:p14="http://schemas.microsoft.com/office/powerpoint/2010/main" val="1664424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81050"/>
          </a:xfrm>
        </p:spPr>
        <p:txBody>
          <a:bodyPr/>
          <a:lstStyle/>
          <a:p>
            <a:r>
              <a:rPr lang="en-US" dirty="0" smtClean="0">
                <a:latin typeface="Courier" charset="0"/>
                <a:ea typeface="Courier" charset="0"/>
                <a:cs typeface="Courier" charset="0"/>
              </a:rPr>
              <a:t>Conclusions and Discussion </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1371600" y="1466850"/>
            <a:ext cx="10268857" cy="4933950"/>
          </a:xfrm>
        </p:spPr>
        <p:txBody>
          <a:bodyPr>
            <a:normAutofit fontScale="70000" lnSpcReduction="20000"/>
          </a:bodyPr>
          <a:lstStyle/>
          <a:p>
            <a:r>
              <a:rPr lang="en-US" dirty="0" smtClean="0">
                <a:latin typeface="Courier" charset="0"/>
                <a:ea typeface="Courier" charset="0"/>
                <a:cs typeface="Courier" charset="0"/>
              </a:rPr>
              <a:t>There is conflicting evidence about obesity rates and the correlation to food sources and income</a:t>
            </a:r>
          </a:p>
          <a:p>
            <a:pPr lvl="1"/>
            <a:r>
              <a:rPr lang="en-US" dirty="0" smtClean="0">
                <a:latin typeface="Courier" charset="0"/>
                <a:ea typeface="Courier" charset="0"/>
                <a:cs typeface="Courier" charset="0"/>
              </a:rPr>
              <a:t>The maps that I made seem to back up the literature I read</a:t>
            </a:r>
          </a:p>
          <a:p>
            <a:pPr lvl="1"/>
            <a:r>
              <a:rPr lang="en-US" dirty="0">
                <a:latin typeface="Courier" charset="0"/>
                <a:ea typeface="Courier" charset="0"/>
                <a:cs typeface="Courier" charset="0"/>
              </a:rPr>
              <a:t>O</a:t>
            </a:r>
            <a:r>
              <a:rPr lang="en-US" dirty="0" smtClean="0">
                <a:latin typeface="Courier" charset="0"/>
                <a:ea typeface="Courier" charset="0"/>
                <a:cs typeface="Courier" charset="0"/>
              </a:rPr>
              <a:t>besity is not necessarily correlated to food availability, however it is correlated to low income neighborhoods (and low income neighborhoods tend to be more prone to food deserts)</a:t>
            </a:r>
            <a:endParaRPr lang="en-US" dirty="0" smtClean="0">
              <a:latin typeface="Courier" charset="0"/>
              <a:ea typeface="Courier" charset="0"/>
              <a:cs typeface="Courier" charset="0"/>
            </a:endParaRPr>
          </a:p>
          <a:p>
            <a:r>
              <a:rPr lang="en-US" dirty="0" smtClean="0">
                <a:latin typeface="Courier" charset="0"/>
                <a:ea typeface="Courier" charset="0"/>
                <a:cs typeface="Courier" charset="0"/>
              </a:rPr>
              <a:t>Gentrification and malnourishment as possible answers to this conflict</a:t>
            </a:r>
          </a:p>
          <a:p>
            <a:pPr lvl="1"/>
            <a:r>
              <a:rPr lang="en-US" dirty="0" smtClean="0">
                <a:latin typeface="Courier" charset="0"/>
                <a:ea typeface="Courier" charset="0"/>
                <a:cs typeface="Courier" charset="0"/>
              </a:rPr>
              <a:t>When a neighborhood goes through the process of gentrification, as many places in Pittsburgh are currently, there is an in between stage where income, obesity, and food availability may not be accurately portrayed or takes into account the future </a:t>
            </a:r>
          </a:p>
          <a:p>
            <a:pPr lvl="1"/>
            <a:r>
              <a:rPr lang="en-US" dirty="0" smtClean="0">
                <a:latin typeface="Courier" charset="0"/>
                <a:ea typeface="Courier" charset="0"/>
                <a:cs typeface="Courier" charset="0"/>
              </a:rPr>
              <a:t>Malnourishment and malnutrition may be a possible answer to the extremely low obesity rates in the lowest income neighborhoods, because average rates of obesity occur in middle income neighborhoods</a:t>
            </a:r>
          </a:p>
          <a:p>
            <a:r>
              <a:rPr lang="en-US" dirty="0" smtClean="0">
                <a:latin typeface="Courier" charset="0"/>
                <a:ea typeface="Courier" charset="0"/>
                <a:cs typeface="Courier" charset="0"/>
              </a:rPr>
              <a:t>Overall, Pittsburgh can be considered to have pockets of food deserts</a:t>
            </a:r>
          </a:p>
          <a:p>
            <a:pPr lvl="1"/>
            <a:r>
              <a:rPr lang="en-US" dirty="0" smtClean="0">
                <a:latin typeface="Courier" charset="0"/>
                <a:ea typeface="Courier" charset="0"/>
                <a:cs typeface="Courier" charset="0"/>
              </a:rPr>
              <a:t>Based on my original research, I expected there to be food deserts in Pittsburgh and after making Map 1, I expected them to be in lower income areas, which proved to be true in Maps 6 and 7.  </a:t>
            </a:r>
            <a:endParaRPr lang="en-US" dirty="0" smtClean="0">
              <a:latin typeface="Courier" charset="0"/>
              <a:ea typeface="Courier" charset="0"/>
              <a:cs typeface="Courier" charset="0"/>
            </a:endParaRPr>
          </a:p>
          <a:p>
            <a:r>
              <a:rPr lang="en-US" dirty="0" smtClean="0">
                <a:latin typeface="Courier" charset="0"/>
                <a:ea typeface="Courier" charset="0"/>
                <a:cs typeface="Courier" charset="0"/>
              </a:rPr>
              <a:t>It does not appear as though famers’ markets ameliorate food deserts, due to their scarcity in the city</a:t>
            </a:r>
          </a:p>
          <a:p>
            <a:pPr lvl="1"/>
            <a:r>
              <a:rPr lang="en-US" dirty="0" smtClean="0">
                <a:latin typeface="Courier" charset="0"/>
                <a:ea typeface="Courier" charset="0"/>
                <a:cs typeface="Courier" charset="0"/>
              </a:rPr>
              <a:t>I cannot confidently say that farmers’ markets ameliorate food deserts in Pittsburgh.  The maps showed that there was very little overlap, meaning that there was little access to them.  It appears as though there extremely few farmers’ markets, however, for a size of a city like Pittsburgh so perhaps with the addition of more farmers’ markets, they could ameliorate food deserts.  Another factor, is the seasonality of farmers’ markets and the effect of them in the fall and winter versus spring and summer.</a:t>
            </a:r>
            <a:endParaRPr lang="en-US" dirty="0" smtClean="0">
              <a:latin typeface="Courier" charset="0"/>
              <a:ea typeface="Courier" charset="0"/>
              <a:cs typeface="Courier" charset="0"/>
            </a:endParaRPr>
          </a:p>
          <a:p>
            <a:pPr lvl="1"/>
            <a:endParaRPr lang="en-US" dirty="0">
              <a:latin typeface="Courier" charset="0"/>
              <a:ea typeface="Courier" charset="0"/>
              <a:cs typeface="Courier" charset="0"/>
            </a:endParaRPr>
          </a:p>
        </p:txBody>
      </p:sp>
    </p:spTree>
    <p:extLst>
      <p:ext uri="{BB962C8B-B14F-4D97-AF65-F5344CB8AC3E}">
        <p14:creationId xmlns:p14="http://schemas.microsoft.com/office/powerpoint/2010/main" val="1438221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84199"/>
            <a:ext cx="10341429" cy="765629"/>
          </a:xfrm>
        </p:spPr>
        <p:txBody>
          <a:bodyPr>
            <a:noAutofit/>
          </a:bodyPr>
          <a:lstStyle/>
          <a:p>
            <a:r>
              <a:rPr lang="en-US" sz="2700" dirty="0" smtClean="0">
                <a:latin typeface="Courier" charset="0"/>
                <a:ea typeface="Courier" charset="0"/>
                <a:cs typeface="Courier" charset="0"/>
              </a:rPr>
              <a:t>Further Research: Food Pantries and </a:t>
            </a:r>
            <a:r>
              <a:rPr lang="en-US" sz="2700" dirty="0" smtClean="0">
                <a:latin typeface="Courier" charset="0"/>
                <a:ea typeface="Courier" charset="0"/>
                <a:cs typeface="Courier" charset="0"/>
              </a:rPr>
              <a:t>Food Swamps</a:t>
            </a:r>
            <a:endParaRPr lang="en-US" sz="2700" dirty="0">
              <a:latin typeface="Courier" charset="0"/>
              <a:ea typeface="Courier" charset="0"/>
              <a:cs typeface="Courier" charset="0"/>
            </a:endParaRPr>
          </a:p>
        </p:txBody>
      </p:sp>
      <p:sp>
        <p:nvSpPr>
          <p:cNvPr id="3" name="Content Placeholder 2"/>
          <p:cNvSpPr>
            <a:spLocks noGrp="1"/>
          </p:cNvSpPr>
          <p:nvPr>
            <p:ph idx="1"/>
          </p:nvPr>
        </p:nvSpPr>
        <p:spPr>
          <a:xfrm>
            <a:off x="1371600" y="1349828"/>
            <a:ext cx="9789886" cy="4517572"/>
          </a:xfrm>
        </p:spPr>
        <p:txBody>
          <a:bodyPr>
            <a:normAutofit fontScale="85000" lnSpcReduction="10000"/>
          </a:bodyPr>
          <a:lstStyle/>
          <a:p>
            <a:r>
              <a:rPr lang="en-US" dirty="0" smtClean="0">
                <a:latin typeface="Courier" charset="0"/>
                <a:ea typeface="Courier" charset="0"/>
                <a:cs typeface="Courier" charset="0"/>
              </a:rPr>
              <a:t>Food swamps are areas of with a high density of establishments selling high calorie junk foods relative to healthier food options</a:t>
            </a:r>
          </a:p>
          <a:p>
            <a:pPr lvl="1"/>
            <a:r>
              <a:rPr lang="en-US" dirty="0">
                <a:latin typeface="Courier" charset="0"/>
                <a:ea typeface="Courier" charset="0"/>
                <a:cs typeface="Courier" charset="0"/>
              </a:rPr>
              <a:t>This could be a better way to look at obesity rates that could explain any discrepancy between obesity and food deserts—or lack thereof</a:t>
            </a:r>
          </a:p>
          <a:p>
            <a:pPr lvl="1"/>
            <a:r>
              <a:rPr lang="en-US" dirty="0">
                <a:latin typeface="Courier" charset="0"/>
                <a:ea typeface="Courier" charset="0"/>
                <a:cs typeface="Courier" charset="0"/>
              </a:rPr>
              <a:t>Restaurants can contribute to food swamps, and food deserts, surprisingly making Oakland one of them.  Oakland is highly dense in restaurants, which provide plenty of high calorie junk food, but is extremely scarce in grocery stores and even farmers’ markets. </a:t>
            </a:r>
            <a:endParaRPr lang="en-US" dirty="0" smtClean="0">
              <a:latin typeface="Courier" charset="0"/>
              <a:ea typeface="Courier" charset="0"/>
              <a:cs typeface="Courier" charset="0"/>
            </a:endParaRPr>
          </a:p>
          <a:p>
            <a:r>
              <a:rPr lang="en-US" dirty="0" smtClean="0">
                <a:latin typeface="Courier" charset="0"/>
                <a:ea typeface="Courier" charset="0"/>
                <a:cs typeface="Courier" charset="0"/>
              </a:rPr>
              <a:t>I did not include the work of food pantries and food banks in this work, but they are important factors to consider, especially due to their prevalence in lower income neighborhoods</a:t>
            </a:r>
          </a:p>
          <a:p>
            <a:pPr lvl="1"/>
            <a:r>
              <a:rPr lang="en-US" dirty="0" smtClean="0">
                <a:latin typeface="Courier" charset="0"/>
                <a:ea typeface="Courier" charset="0"/>
                <a:cs typeface="Courier" charset="0"/>
              </a:rPr>
              <a:t>There are issues in implementing food banks and food pantries that can </a:t>
            </a:r>
            <a:r>
              <a:rPr lang="en-US" dirty="0" smtClean="0">
                <a:latin typeface="Courier" charset="0"/>
                <a:ea typeface="Courier" charset="0"/>
                <a:cs typeface="Courier" charset="0"/>
              </a:rPr>
              <a:t>hault</a:t>
            </a:r>
            <a:r>
              <a:rPr lang="en-US" dirty="0" smtClean="0">
                <a:latin typeface="Courier" charset="0"/>
                <a:ea typeface="Courier" charset="0"/>
                <a:cs typeface="Courier" charset="0"/>
              </a:rPr>
              <a:t> the accessibility </a:t>
            </a:r>
            <a:r>
              <a:rPr lang="en-US" dirty="0">
                <a:latin typeface="Courier" charset="0"/>
                <a:ea typeface="Courier" charset="0"/>
                <a:cs typeface="Courier" charset="0"/>
              </a:rPr>
              <a:t>of </a:t>
            </a:r>
            <a:r>
              <a:rPr lang="en-US" dirty="0" smtClean="0">
                <a:latin typeface="Courier" charset="0"/>
                <a:ea typeface="Courier" charset="0"/>
                <a:cs typeface="Courier" charset="0"/>
              </a:rPr>
              <a:t>nutritional food </a:t>
            </a:r>
            <a:r>
              <a:rPr lang="en-US" dirty="0" smtClean="0">
                <a:latin typeface="Courier" charset="0"/>
                <a:ea typeface="Courier" charset="0"/>
                <a:cs typeface="Courier" charset="0"/>
              </a:rPr>
              <a:t>availability, including technological limitations and government changes</a:t>
            </a:r>
          </a:p>
          <a:p>
            <a:pPr lvl="1"/>
            <a:r>
              <a:rPr lang="en-US" dirty="0" smtClean="0">
                <a:latin typeface="Courier" charset="0"/>
                <a:ea typeface="Courier" charset="0"/>
                <a:cs typeface="Courier" charset="0"/>
              </a:rPr>
              <a:t>An important thing to keep in mind is that even with these limitations, funding of food pantries in urban areas is much greater than in rural areas</a:t>
            </a:r>
            <a:endParaRPr lang="en-US" dirty="0" smtClean="0">
              <a:latin typeface="Courier" charset="0"/>
              <a:ea typeface="Courier" charset="0"/>
              <a:cs typeface="Courier" charset="0"/>
            </a:endParaRPr>
          </a:p>
        </p:txBody>
      </p:sp>
    </p:spTree>
    <p:extLst>
      <p:ext uri="{BB962C8B-B14F-4D97-AF65-F5344CB8AC3E}">
        <p14:creationId xmlns:p14="http://schemas.microsoft.com/office/powerpoint/2010/main" val="167434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9" y="381000"/>
            <a:ext cx="9601200" cy="786539"/>
          </a:xfrm>
        </p:spPr>
        <p:txBody>
          <a:bodyPr/>
          <a:lstStyle/>
          <a:p>
            <a:r>
              <a:rPr lang="en-US" dirty="0" smtClean="0">
                <a:latin typeface="Courier" charset="0"/>
                <a:ea typeface="Courier" charset="0"/>
                <a:cs typeface="Courier" charset="0"/>
              </a:rPr>
              <a:t>References</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1146629" y="1167539"/>
            <a:ext cx="10363199" cy="5509647"/>
          </a:xfrm>
        </p:spPr>
        <p:txBody>
          <a:bodyPr>
            <a:normAutofit fontScale="85000" lnSpcReduction="10000"/>
          </a:bodyPr>
          <a:lstStyle/>
          <a:p>
            <a:pPr marL="0" indent="0">
              <a:buNone/>
            </a:pPr>
            <a:r>
              <a:rPr lang="en-US" sz="1700" dirty="0">
                <a:latin typeface="Courier" charset="0"/>
                <a:ea typeface="Courier" charset="0"/>
                <a:cs typeface="Courier" charset="0"/>
              </a:rPr>
              <a:t>Cooksey-</a:t>
            </a:r>
            <a:r>
              <a:rPr lang="en-US" sz="1700" dirty="0" err="1">
                <a:latin typeface="Courier" charset="0"/>
                <a:ea typeface="Courier" charset="0"/>
                <a:cs typeface="Courier" charset="0"/>
              </a:rPr>
              <a:t>Stowers</a:t>
            </a:r>
            <a:r>
              <a:rPr lang="en-US" sz="1700" dirty="0">
                <a:latin typeface="Courier" charset="0"/>
                <a:ea typeface="Courier" charset="0"/>
                <a:cs typeface="Courier" charset="0"/>
              </a:rPr>
              <a:t>, Kristen, Marlene B. Schwartz, and Kelly D. Brownell. “Food Swamps </a:t>
            </a:r>
            <a:r>
              <a:rPr lang="en-US" sz="1700" dirty="0" smtClean="0">
                <a:latin typeface="Courier" charset="0"/>
                <a:ea typeface="Courier" charset="0"/>
                <a:cs typeface="Courier" charset="0"/>
              </a:rPr>
              <a:t>	Predict 	Obesity </a:t>
            </a:r>
            <a:r>
              <a:rPr lang="en-US" sz="1700" dirty="0">
                <a:latin typeface="Courier" charset="0"/>
                <a:ea typeface="Courier" charset="0"/>
                <a:cs typeface="Courier" charset="0"/>
              </a:rPr>
              <a:t>Rates Better Than Food Deserts in the United </a:t>
            </a:r>
            <a:r>
              <a:rPr lang="en-US" sz="1700" dirty="0" smtClean="0">
                <a:latin typeface="Courier" charset="0"/>
                <a:ea typeface="Courier" charset="0"/>
                <a:cs typeface="Courier" charset="0"/>
              </a:rPr>
              <a:t>	States</a:t>
            </a:r>
            <a:r>
              <a:rPr lang="en-US" sz="1700" dirty="0">
                <a:latin typeface="Courier" charset="0"/>
                <a:ea typeface="Courier" charset="0"/>
                <a:cs typeface="Courier" charset="0"/>
              </a:rPr>
              <a:t>.” </a:t>
            </a:r>
            <a:r>
              <a:rPr lang="en-US" sz="1700" i="1" dirty="0">
                <a:latin typeface="Courier" charset="0"/>
                <a:ea typeface="Courier" charset="0"/>
                <a:cs typeface="Courier" charset="0"/>
              </a:rPr>
              <a:t>International </a:t>
            </a:r>
            <a:r>
              <a:rPr lang="en-US" sz="1700" i="1" dirty="0" smtClean="0">
                <a:latin typeface="Courier" charset="0"/>
                <a:ea typeface="Courier" charset="0"/>
                <a:cs typeface="Courier" charset="0"/>
              </a:rPr>
              <a:t>	Journal </a:t>
            </a:r>
            <a:r>
              <a:rPr lang="en-US" sz="1700" i="1" dirty="0">
                <a:latin typeface="Courier" charset="0"/>
                <a:ea typeface="Courier" charset="0"/>
                <a:cs typeface="Courier" charset="0"/>
              </a:rPr>
              <a:t>of Environmental Research and Public </a:t>
            </a:r>
            <a:r>
              <a:rPr lang="en-US" sz="1700" i="1" dirty="0" smtClean="0">
                <a:latin typeface="Courier" charset="0"/>
                <a:ea typeface="Courier" charset="0"/>
                <a:cs typeface="Courier" charset="0"/>
              </a:rPr>
              <a:t>	Health</a:t>
            </a:r>
            <a:r>
              <a:rPr lang="en-US" sz="1700" dirty="0">
                <a:latin typeface="Courier" charset="0"/>
                <a:ea typeface="Courier" charset="0"/>
                <a:cs typeface="Courier" charset="0"/>
              </a:rPr>
              <a:t> 14.11 (2017): 1366. </a:t>
            </a:r>
            <a:r>
              <a:rPr lang="en-US" sz="1700" i="1" dirty="0">
                <a:latin typeface="Courier" charset="0"/>
                <a:ea typeface="Courier" charset="0"/>
                <a:cs typeface="Courier" charset="0"/>
              </a:rPr>
              <a:t>PMC</a:t>
            </a:r>
            <a:r>
              <a:rPr lang="en-US" sz="1700" dirty="0">
                <a:latin typeface="Courier" charset="0"/>
                <a:ea typeface="Courier" charset="0"/>
                <a:cs typeface="Courier" charset="0"/>
              </a:rPr>
              <a:t>. </a:t>
            </a:r>
            <a:r>
              <a:rPr lang="en-US" sz="1700" dirty="0" smtClean="0">
                <a:latin typeface="Courier" charset="0"/>
                <a:ea typeface="Courier" charset="0"/>
                <a:cs typeface="Courier" charset="0"/>
              </a:rPr>
              <a:t>	Web</a:t>
            </a:r>
            <a:r>
              <a:rPr lang="en-US" sz="1700" dirty="0">
                <a:latin typeface="Courier" charset="0"/>
                <a:ea typeface="Courier" charset="0"/>
                <a:cs typeface="Courier" charset="0"/>
              </a:rPr>
              <a:t>. </a:t>
            </a:r>
          </a:p>
          <a:p>
            <a:pPr marL="0" indent="0">
              <a:buNone/>
            </a:pPr>
            <a:r>
              <a:rPr lang="en-US" sz="1700" dirty="0">
                <a:solidFill>
                  <a:schemeClr val="tx1"/>
                </a:solidFill>
                <a:latin typeface="Courier" charset="0"/>
                <a:ea typeface="Courier" charset="0"/>
                <a:cs typeface="Courier" charset="0"/>
              </a:rPr>
              <a:t>“For Pittsburgh a Future Not Reliant on Steel Was Unthinkable ... and </a:t>
            </a:r>
            <a:r>
              <a:rPr lang="en-US" sz="1700" dirty="0" smtClean="0">
                <a:solidFill>
                  <a:schemeClr val="tx1"/>
                </a:solidFill>
                <a:latin typeface="Courier" charset="0"/>
                <a:ea typeface="Courier" charset="0"/>
                <a:cs typeface="Courier" charset="0"/>
              </a:rPr>
              <a:t>	Unavoidable</a:t>
            </a:r>
            <a:r>
              <a:rPr lang="en-US" sz="1700" dirty="0">
                <a:solidFill>
                  <a:schemeClr val="tx1"/>
                </a:solidFill>
                <a:latin typeface="Courier" charset="0"/>
                <a:ea typeface="Courier" charset="0"/>
                <a:cs typeface="Courier" charset="0"/>
              </a:rPr>
              <a:t>.” </a:t>
            </a:r>
            <a:r>
              <a:rPr lang="en-US" sz="1700" i="1" dirty="0">
                <a:solidFill>
                  <a:schemeClr val="tx1"/>
                </a:solidFill>
                <a:latin typeface="Courier" charset="0"/>
                <a:ea typeface="Courier" charset="0"/>
                <a:cs typeface="Courier" charset="0"/>
              </a:rPr>
              <a:t>Pittsburgh Post-Gazette</a:t>
            </a:r>
            <a:r>
              <a:rPr lang="en-US" sz="1700" dirty="0">
                <a:solidFill>
                  <a:schemeClr val="tx1"/>
                </a:solidFill>
                <a:latin typeface="Courier" charset="0"/>
                <a:ea typeface="Courier" charset="0"/>
                <a:cs typeface="Courier" charset="0"/>
              </a:rPr>
              <a:t>, </a:t>
            </a:r>
            <a:r>
              <a:rPr lang="en-US" sz="1700" dirty="0" smtClean="0">
                <a:solidFill>
                  <a:schemeClr val="tx1"/>
                </a:solidFill>
                <a:latin typeface="Courier" charset="0"/>
                <a:ea typeface="Courier" charset="0"/>
                <a:cs typeface="Courier" charset="0"/>
                <a:hlinkClick r:id="rId2"/>
              </a:rPr>
              <a:t>www.post-	gazette.com/businessnews/2012/12/23/For-Pittsburgh-a-future-not-reliant-on-	steel-	was-unthinkable-and-unavoidable/stories/201212230223</a:t>
            </a:r>
            <a:r>
              <a:rPr lang="en-US" sz="1700" dirty="0">
                <a:solidFill>
                  <a:schemeClr val="tx1"/>
                </a:solidFill>
                <a:latin typeface="Courier" charset="0"/>
                <a:ea typeface="Courier" charset="0"/>
                <a:cs typeface="Courier" charset="0"/>
              </a:rPr>
              <a:t>.</a:t>
            </a:r>
          </a:p>
          <a:p>
            <a:pPr marL="0" indent="0">
              <a:buNone/>
            </a:pPr>
            <a:r>
              <a:rPr lang="en-US" sz="1700" dirty="0" err="1">
                <a:latin typeface="Courier" charset="0"/>
                <a:ea typeface="Courier" charset="0"/>
                <a:cs typeface="Courier" charset="0"/>
              </a:rPr>
              <a:t>McCart</a:t>
            </a:r>
            <a:r>
              <a:rPr lang="en-US" sz="1700" dirty="0">
                <a:latin typeface="Courier" charset="0"/>
                <a:ea typeface="Courier" charset="0"/>
                <a:cs typeface="Courier" charset="0"/>
              </a:rPr>
              <a:t>, Melissa, et al. “Pittsburgh Food Deserts.” </a:t>
            </a:r>
            <a:r>
              <a:rPr lang="en-US" sz="1700" i="1" dirty="0">
                <a:latin typeface="Courier" charset="0"/>
                <a:ea typeface="Courier" charset="0"/>
                <a:cs typeface="Courier" charset="0"/>
              </a:rPr>
              <a:t>Food Deserts | Pittsburgh </a:t>
            </a:r>
            <a:r>
              <a:rPr lang="en-US" sz="1700" i="1" dirty="0" smtClean="0">
                <a:latin typeface="Courier" charset="0"/>
                <a:ea typeface="Courier" charset="0"/>
                <a:cs typeface="Courier" charset="0"/>
              </a:rPr>
              <a:t>Post-Gazette</a:t>
            </a:r>
            <a:r>
              <a:rPr lang="en-US" sz="1700" dirty="0">
                <a:latin typeface="Courier" charset="0"/>
                <a:ea typeface="Courier" charset="0"/>
                <a:cs typeface="Courier" charset="0"/>
              </a:rPr>
              <a:t>, </a:t>
            </a:r>
            <a:r>
              <a:rPr lang="en-US" sz="1700" dirty="0" smtClean="0">
                <a:latin typeface="Courier" charset="0"/>
                <a:ea typeface="Courier" charset="0"/>
                <a:cs typeface="Courier" charset="0"/>
              </a:rPr>
              <a:t>	</a:t>
            </a:r>
            <a:r>
              <a:rPr lang="en-US" sz="1700" dirty="0" err="1" smtClean="0">
                <a:latin typeface="Courier" charset="0"/>
                <a:ea typeface="Courier" charset="0"/>
                <a:cs typeface="Courier" charset="0"/>
              </a:rPr>
              <a:t>newsinteractive.post-gazette.com</a:t>
            </a:r>
            <a:r>
              <a:rPr lang="en-US" sz="1700" dirty="0" smtClean="0">
                <a:latin typeface="Courier" charset="0"/>
                <a:ea typeface="Courier" charset="0"/>
                <a:cs typeface="Courier" charset="0"/>
              </a:rPr>
              <a:t>/food-deserts</a:t>
            </a:r>
            <a:r>
              <a:rPr lang="en-US" sz="1700" dirty="0">
                <a:latin typeface="Courier" charset="0"/>
                <a:ea typeface="Courier" charset="0"/>
                <a:cs typeface="Courier" charset="0"/>
              </a:rPr>
              <a:t>/.</a:t>
            </a:r>
          </a:p>
          <a:p>
            <a:pPr marL="0" indent="0">
              <a:buNone/>
            </a:pPr>
            <a:r>
              <a:rPr lang="en-US" sz="1700" dirty="0">
                <a:latin typeface="Courier" charset="0"/>
                <a:ea typeface="Courier" charset="0"/>
                <a:cs typeface="Courier" charset="0"/>
              </a:rPr>
              <a:t>“Obesity Rates &amp; Trends.” </a:t>
            </a:r>
            <a:r>
              <a:rPr lang="en-US" sz="1700" i="1" dirty="0">
                <a:latin typeface="Courier" charset="0"/>
                <a:ea typeface="Courier" charset="0"/>
                <a:cs typeface="Courier" charset="0"/>
              </a:rPr>
              <a:t>Obesity Rates &amp; Trends - The State of Obesity</a:t>
            </a:r>
            <a:r>
              <a:rPr lang="en-US" sz="1700" dirty="0">
                <a:latin typeface="Courier" charset="0"/>
                <a:ea typeface="Courier" charset="0"/>
                <a:cs typeface="Courier" charset="0"/>
              </a:rPr>
              <a:t>, </a:t>
            </a:r>
            <a:r>
              <a:rPr lang="en-US" sz="1700" dirty="0" smtClean="0">
                <a:latin typeface="Courier" charset="0"/>
                <a:ea typeface="Courier" charset="0"/>
                <a:cs typeface="Courier" charset="0"/>
              </a:rPr>
              <a:t>	</a:t>
            </a:r>
            <a:r>
              <a:rPr lang="en-US" sz="1700" dirty="0" err="1" smtClean="0">
                <a:latin typeface="Courier" charset="0"/>
                <a:ea typeface="Courier" charset="0"/>
                <a:cs typeface="Courier" charset="0"/>
              </a:rPr>
              <a:t>stateofobesity.org</a:t>
            </a:r>
            <a:r>
              <a:rPr lang="en-US" sz="1700" dirty="0" smtClean="0">
                <a:latin typeface="Courier" charset="0"/>
                <a:ea typeface="Courier" charset="0"/>
                <a:cs typeface="Courier" charset="0"/>
              </a:rPr>
              <a:t>/rates</a:t>
            </a:r>
            <a:r>
              <a:rPr lang="en-US" sz="1700" dirty="0">
                <a:latin typeface="Courier" charset="0"/>
                <a:ea typeface="Courier" charset="0"/>
                <a:cs typeface="Courier" charset="0"/>
              </a:rPr>
              <a:t>/.</a:t>
            </a:r>
          </a:p>
          <a:p>
            <a:pPr marL="0" indent="0">
              <a:buNone/>
            </a:pPr>
            <a:r>
              <a:rPr lang="en-US" sz="1700" dirty="0">
                <a:latin typeface="Courier" charset="0"/>
                <a:ea typeface="Courier" charset="0"/>
                <a:cs typeface="Courier" charset="0"/>
              </a:rPr>
              <a:t>“Pitt Report Shows Continued Racial Disparities in Pittsburgh, Region.” </a:t>
            </a:r>
            <a:r>
              <a:rPr lang="en-US" sz="1700" i="1" dirty="0" smtClean="0">
                <a:latin typeface="Courier" charset="0"/>
                <a:ea typeface="Courier" charset="0"/>
                <a:cs typeface="Courier" charset="0"/>
              </a:rPr>
              <a:t>Pittsburgh Post-	Gazette</a:t>
            </a:r>
            <a:r>
              <a:rPr lang="en-US" sz="1700" dirty="0">
                <a:latin typeface="Courier" charset="0"/>
                <a:ea typeface="Courier" charset="0"/>
                <a:cs typeface="Courier" charset="0"/>
              </a:rPr>
              <a:t>, </a:t>
            </a:r>
            <a:r>
              <a:rPr lang="en-US" sz="1700" dirty="0" smtClean="0">
                <a:latin typeface="Courier" charset="0"/>
                <a:ea typeface="Courier" charset="0"/>
                <a:cs typeface="Courier" charset="0"/>
                <a:hlinkClick r:id="rId3"/>
              </a:rPr>
              <a:t>www.post-gazette.com/local/region/2015/01/13/University-of-	Pittsburgh-report-	shows-continued-racial-disparities-in-Pittsburgh/stories/201501130169</a:t>
            </a:r>
            <a:r>
              <a:rPr lang="en-US" sz="1700" dirty="0">
                <a:latin typeface="Courier" charset="0"/>
                <a:ea typeface="Courier" charset="0"/>
                <a:cs typeface="Courier" charset="0"/>
              </a:rPr>
              <a:t>.</a:t>
            </a:r>
          </a:p>
          <a:p>
            <a:pPr marL="0" indent="0">
              <a:buNone/>
            </a:pPr>
            <a:r>
              <a:rPr lang="en-US" sz="1700" dirty="0">
                <a:latin typeface="Courier" charset="0"/>
                <a:ea typeface="Courier" charset="0"/>
                <a:cs typeface="Courier" charset="0"/>
              </a:rPr>
              <a:t>“Pittsburgh Forum Examines Income Inequality and How to Address It.” </a:t>
            </a:r>
            <a:r>
              <a:rPr lang="en-US" sz="1700" i="1" dirty="0">
                <a:latin typeface="Courier" charset="0"/>
                <a:ea typeface="Courier" charset="0"/>
                <a:cs typeface="Courier" charset="0"/>
              </a:rPr>
              <a:t>Pittsburgh </a:t>
            </a:r>
            <a:r>
              <a:rPr lang="en-US" sz="1700" i="1" dirty="0" smtClean="0">
                <a:latin typeface="Courier" charset="0"/>
                <a:ea typeface="Courier" charset="0"/>
                <a:cs typeface="Courier" charset="0"/>
              </a:rPr>
              <a:t>Post-Gazette</a:t>
            </a:r>
            <a:r>
              <a:rPr lang="en-US" sz="1700" dirty="0">
                <a:latin typeface="Courier" charset="0"/>
                <a:ea typeface="Courier" charset="0"/>
                <a:cs typeface="Courier" charset="0"/>
              </a:rPr>
              <a:t>, </a:t>
            </a:r>
            <a:r>
              <a:rPr lang="en-US" sz="1700" dirty="0" smtClean="0">
                <a:latin typeface="Courier" charset="0"/>
                <a:ea typeface="Courier" charset="0"/>
                <a:cs typeface="Courier" charset="0"/>
              </a:rPr>
              <a:t>	</a:t>
            </a:r>
            <a:r>
              <a:rPr lang="en-US" sz="1700" dirty="0" smtClean="0">
                <a:latin typeface="Courier" charset="0"/>
                <a:ea typeface="Courier" charset="0"/>
                <a:cs typeface="Courier" charset="0"/>
                <a:hlinkClick r:id="rId4"/>
              </a:rPr>
              <a:t>www.post-gazette.com/business/money/2014/11/18/Pittsburgh-forum-examines-income-	inequality-and-how-to-address-it/stories/201411180017</a:t>
            </a:r>
            <a:r>
              <a:rPr lang="en-US" sz="1700" dirty="0">
                <a:latin typeface="Courier" charset="0"/>
                <a:ea typeface="Courier" charset="0"/>
                <a:cs typeface="Courier" charset="0"/>
              </a:rPr>
              <a:t>.</a:t>
            </a:r>
          </a:p>
          <a:p>
            <a:pPr marL="0" indent="0">
              <a:buNone/>
            </a:pPr>
            <a:r>
              <a:rPr lang="en-US" sz="1700" dirty="0">
                <a:latin typeface="Courier" charset="0"/>
                <a:ea typeface="Courier" charset="0"/>
                <a:cs typeface="Courier" charset="0"/>
              </a:rPr>
              <a:t>S. LeClair, Mark &amp; </a:t>
            </a:r>
            <a:r>
              <a:rPr lang="en-US" sz="1700" dirty="0" err="1">
                <a:latin typeface="Courier" charset="0"/>
                <a:ea typeface="Courier" charset="0"/>
                <a:cs typeface="Courier" charset="0"/>
              </a:rPr>
              <a:t>Aksan</a:t>
            </a:r>
            <a:r>
              <a:rPr lang="en-US" sz="1700" dirty="0">
                <a:latin typeface="Courier" charset="0"/>
                <a:ea typeface="Courier" charset="0"/>
                <a:cs typeface="Courier" charset="0"/>
              </a:rPr>
              <a:t>, Anna-Maria. (2014). Redefining the food desert: combining GIS with </a:t>
            </a:r>
            <a:r>
              <a:rPr lang="en-US" sz="1700" dirty="0" smtClean="0">
                <a:latin typeface="Courier" charset="0"/>
                <a:ea typeface="Courier" charset="0"/>
                <a:cs typeface="Courier" charset="0"/>
              </a:rPr>
              <a:t>	direct </a:t>
            </a:r>
            <a:r>
              <a:rPr lang="en-US" sz="1700" dirty="0">
                <a:latin typeface="Courier" charset="0"/>
                <a:ea typeface="Courier" charset="0"/>
                <a:cs typeface="Courier" charset="0"/>
              </a:rPr>
              <a:t>observation to measure food access. Agriculture and Human Values. 31. 537-547. </a:t>
            </a:r>
            <a:r>
              <a:rPr lang="en-US" sz="1700" dirty="0" smtClean="0">
                <a:latin typeface="Courier" charset="0"/>
                <a:ea typeface="Courier" charset="0"/>
                <a:cs typeface="Courier" charset="0"/>
              </a:rPr>
              <a:t>	10.1007/s10460-014-9501-y</a:t>
            </a:r>
            <a:r>
              <a:rPr lang="en-US" sz="1700" dirty="0">
                <a:latin typeface="Courier" charset="0"/>
                <a:ea typeface="Courier" charset="0"/>
                <a:cs typeface="Courier" charset="0"/>
              </a:rPr>
              <a:t>. </a:t>
            </a:r>
            <a:endParaRPr lang="en-US" sz="1700" dirty="0" smtClean="0">
              <a:latin typeface="Courier" charset="0"/>
              <a:ea typeface="Courier" charset="0"/>
              <a:cs typeface="Courier" charset="0"/>
            </a:endParaRPr>
          </a:p>
          <a:p>
            <a:pPr marL="0" indent="0">
              <a:buNone/>
            </a:pPr>
            <a:r>
              <a:rPr lang="en-US" sz="1700" dirty="0" smtClean="0">
                <a:latin typeface="Courier" charset="0"/>
                <a:ea typeface="Courier" charset="0"/>
                <a:cs typeface="Courier" charset="0"/>
              </a:rPr>
              <a:t>“</a:t>
            </a:r>
            <a:r>
              <a:rPr lang="en-US" sz="1700" dirty="0">
                <a:latin typeface="Courier" charset="0"/>
                <a:ea typeface="Courier" charset="0"/>
                <a:cs typeface="Courier" charset="0"/>
              </a:rPr>
              <a:t>USDA Defines Food Deserts.” </a:t>
            </a:r>
            <a:r>
              <a:rPr lang="en-US" sz="1700" i="1" dirty="0">
                <a:latin typeface="Courier" charset="0"/>
                <a:ea typeface="Courier" charset="0"/>
                <a:cs typeface="Courier" charset="0"/>
              </a:rPr>
              <a:t>American Nutrition Association</a:t>
            </a:r>
            <a:r>
              <a:rPr lang="en-US" sz="1700" dirty="0">
                <a:latin typeface="Courier" charset="0"/>
                <a:ea typeface="Courier" charset="0"/>
                <a:cs typeface="Courier" charset="0"/>
              </a:rPr>
              <a:t>, </a:t>
            </a:r>
            <a:r>
              <a:rPr lang="en-US" sz="1700" dirty="0" smtClean="0">
                <a:latin typeface="Courier" charset="0"/>
                <a:ea typeface="Courier" charset="0"/>
                <a:cs typeface="Courier" charset="0"/>
              </a:rPr>
              <a:t>	</a:t>
            </a:r>
            <a:r>
              <a:rPr lang="en-US" sz="1700" dirty="0" err="1" smtClean="0">
                <a:latin typeface="Courier" charset="0"/>
                <a:ea typeface="Courier" charset="0"/>
                <a:cs typeface="Courier" charset="0"/>
              </a:rPr>
              <a:t>americannutritionassociation.org</a:t>
            </a:r>
            <a:r>
              <a:rPr lang="en-US" sz="1700" dirty="0" smtClean="0">
                <a:latin typeface="Courier" charset="0"/>
                <a:ea typeface="Courier" charset="0"/>
                <a:cs typeface="Courier" charset="0"/>
              </a:rPr>
              <a:t>/newsletter/</a:t>
            </a:r>
            <a:r>
              <a:rPr lang="en-US" sz="1700" dirty="0" err="1" smtClean="0">
                <a:latin typeface="Courier" charset="0"/>
                <a:ea typeface="Courier" charset="0"/>
                <a:cs typeface="Courier" charset="0"/>
              </a:rPr>
              <a:t>usda</a:t>
            </a:r>
            <a:r>
              <a:rPr lang="en-US" sz="1700" dirty="0" smtClean="0">
                <a:latin typeface="Courier" charset="0"/>
                <a:ea typeface="Courier" charset="0"/>
                <a:cs typeface="Courier" charset="0"/>
              </a:rPr>
              <a:t>-defines-food-deserts</a:t>
            </a:r>
            <a:r>
              <a:rPr lang="en-US" dirty="0" smtClean="0">
                <a:latin typeface="Courier" charset="0"/>
                <a:ea typeface="Courier" charset="0"/>
                <a:cs typeface="Courier" charset="0"/>
              </a:rPr>
              <a:t>.</a:t>
            </a:r>
          </a:p>
        </p:txBody>
      </p:sp>
    </p:spTree>
    <p:extLst>
      <p:ext uri="{BB962C8B-B14F-4D97-AF65-F5344CB8AC3E}">
        <p14:creationId xmlns:p14="http://schemas.microsoft.com/office/powerpoint/2010/main" val="192641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10143641" cy="709047"/>
          </a:xfrm>
        </p:spPr>
        <p:txBody>
          <a:bodyPr>
            <a:noAutofit/>
          </a:bodyPr>
          <a:lstStyle/>
          <a:p>
            <a:r>
              <a:rPr lang="en-US" sz="3200" dirty="0" smtClean="0">
                <a:latin typeface="Courier" charset="0"/>
                <a:ea typeface="Courier" charset="0"/>
                <a:cs typeface="Courier" charset="0"/>
              </a:rPr>
              <a:t>Pittsburgh’s History: Income Disparities</a:t>
            </a:r>
            <a:endParaRPr lang="en-US" sz="3200" dirty="0">
              <a:latin typeface="Courier" charset="0"/>
              <a:ea typeface="Courier" charset="0"/>
              <a:cs typeface="Courier" charset="0"/>
            </a:endParaRPr>
          </a:p>
        </p:txBody>
      </p:sp>
      <p:sp>
        <p:nvSpPr>
          <p:cNvPr id="3" name="Content Placeholder 2"/>
          <p:cNvSpPr>
            <a:spLocks noGrp="1"/>
          </p:cNvSpPr>
          <p:nvPr>
            <p:ph idx="1"/>
          </p:nvPr>
        </p:nvSpPr>
        <p:spPr>
          <a:xfrm>
            <a:off x="5997844" y="1394847"/>
            <a:ext cx="5982345" cy="5176434"/>
          </a:xfrm>
        </p:spPr>
        <p:txBody>
          <a:bodyPr>
            <a:normAutofit fontScale="92500" lnSpcReduction="20000"/>
          </a:bodyPr>
          <a:lstStyle/>
          <a:p>
            <a:r>
              <a:rPr lang="en-US" dirty="0">
                <a:latin typeface="Courier" charset="0"/>
                <a:ea typeface="Courier" charset="0"/>
                <a:cs typeface="Courier" charset="0"/>
              </a:rPr>
              <a:t>During the postwar prosperity of the 1950s and 1960s, more and more families could afford "suburban" living and moved out of the older neighborhoods to new suburbs accessible only by automobile</a:t>
            </a:r>
            <a:endParaRPr lang="en-US" dirty="0" smtClean="0">
              <a:latin typeface="Courier" charset="0"/>
              <a:ea typeface="Courier" charset="0"/>
              <a:cs typeface="Courier" charset="0"/>
            </a:endParaRPr>
          </a:p>
          <a:p>
            <a:r>
              <a:rPr lang="en-US" dirty="0" smtClean="0">
                <a:latin typeface="Courier" charset="0"/>
                <a:ea typeface="Courier" charset="0"/>
                <a:cs typeface="Courier" charset="0"/>
              </a:rPr>
              <a:t>In the 1970s and 80s, the steel industry in Pittsburgh began to collapse—along with the deindustrialization of the rest of the United States</a:t>
            </a:r>
          </a:p>
          <a:p>
            <a:r>
              <a:rPr lang="en-US" dirty="0" smtClean="0">
                <a:latin typeface="Courier" charset="0"/>
                <a:ea typeface="Courier" charset="0"/>
                <a:cs typeface="Courier" charset="0"/>
              </a:rPr>
              <a:t>The steel mills began to shut down, approximately 153,000 workers were laid off, and the local economy suffered greatly </a:t>
            </a:r>
          </a:p>
          <a:p>
            <a:r>
              <a:rPr lang="en-US" dirty="0" smtClean="0">
                <a:latin typeface="Courier" charset="0"/>
                <a:ea typeface="Courier" charset="0"/>
                <a:cs typeface="Courier" charset="0"/>
              </a:rPr>
              <a:t>Those with money left, typically white people, fled to the suburbs</a:t>
            </a:r>
          </a:p>
          <a:p>
            <a:pPr lvl="1"/>
            <a:r>
              <a:rPr lang="en-US" dirty="0" smtClean="0">
                <a:latin typeface="Courier" charset="0"/>
                <a:ea typeface="Courier" charset="0"/>
                <a:cs typeface="Courier" charset="0"/>
              </a:rPr>
              <a:t>Young people also left, leaving a large gap in jobs and education</a:t>
            </a:r>
            <a:endParaRPr lang="en-US" dirty="0">
              <a:latin typeface="Courier" charset="0"/>
              <a:ea typeface="Courier" charset="0"/>
              <a:cs typeface="Courier"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1394847"/>
            <a:ext cx="4362774" cy="2913683"/>
          </a:xfrm>
          <a:prstGeom prst="rect">
            <a:avLst/>
          </a:prstGeom>
        </p:spPr>
      </p:pic>
      <p:sp>
        <p:nvSpPr>
          <p:cNvPr id="6" name="TextBox 5"/>
          <p:cNvSpPr txBox="1"/>
          <p:nvPr/>
        </p:nvSpPr>
        <p:spPr>
          <a:xfrm>
            <a:off x="1371599" y="4308530"/>
            <a:ext cx="4362774" cy="400110"/>
          </a:xfrm>
          <a:prstGeom prst="rect">
            <a:avLst/>
          </a:prstGeom>
          <a:noFill/>
        </p:spPr>
        <p:txBody>
          <a:bodyPr wrap="square" rtlCol="0">
            <a:spAutoFit/>
          </a:bodyPr>
          <a:lstStyle/>
          <a:p>
            <a:pPr algn="ctr"/>
            <a:r>
              <a:rPr lang="en-US" sz="1000" dirty="0" smtClean="0">
                <a:latin typeface="Courier" charset="0"/>
                <a:ea typeface="Courier" charset="0"/>
                <a:cs typeface="Courier" charset="0"/>
              </a:rPr>
              <a:t>Pittsburgh’s Jones and Laughlin Steel Works, 1967</a:t>
            </a:r>
          </a:p>
          <a:p>
            <a:pPr algn="ctr"/>
            <a:r>
              <a:rPr lang="en-US" sz="1000" dirty="0" smtClean="0">
                <a:latin typeface="Courier" charset="0"/>
                <a:ea typeface="Courier" charset="0"/>
                <a:cs typeface="Courier" charset="0"/>
              </a:rPr>
              <a:t>Source: </a:t>
            </a:r>
            <a:r>
              <a:rPr lang="en-US" sz="1000" dirty="0" smtClean="0">
                <a:latin typeface="Courier" charset="0"/>
                <a:ea typeface="Courier" charset="0"/>
                <a:cs typeface="Courier" charset="0"/>
              </a:rPr>
              <a:t>brooklineconnection.com</a:t>
            </a:r>
            <a:endParaRPr lang="en-US" sz="1000" dirty="0">
              <a:latin typeface="Courier" charset="0"/>
              <a:ea typeface="Courier" charset="0"/>
              <a:cs typeface="Courier" charset="0"/>
            </a:endParaRPr>
          </a:p>
        </p:txBody>
      </p:sp>
    </p:spTree>
    <p:extLst>
      <p:ext uri="{BB962C8B-B14F-4D97-AF65-F5344CB8AC3E}">
        <p14:creationId xmlns:p14="http://schemas.microsoft.com/office/powerpoint/2010/main" val="197391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121" y="561814"/>
            <a:ext cx="10841065" cy="1003515"/>
          </a:xfrm>
        </p:spPr>
        <p:txBody>
          <a:bodyPr>
            <a:normAutofit/>
          </a:bodyPr>
          <a:lstStyle/>
          <a:p>
            <a:r>
              <a:rPr lang="en-US" sz="3400" dirty="0" smtClean="0">
                <a:latin typeface="Courier" charset="0"/>
                <a:ea typeface="Courier" charset="0"/>
                <a:cs typeface="Courier" charset="0"/>
              </a:rPr>
              <a:t>Pittsburgh’s Present Day Income Disparity</a:t>
            </a:r>
            <a:endParaRPr lang="en-US" sz="3400" dirty="0">
              <a:latin typeface="Courier" charset="0"/>
              <a:ea typeface="Courier" charset="0"/>
              <a:cs typeface="Courier" charset="0"/>
            </a:endParaRPr>
          </a:p>
        </p:txBody>
      </p:sp>
      <p:sp>
        <p:nvSpPr>
          <p:cNvPr id="3" name="Content Placeholder 2"/>
          <p:cNvSpPr>
            <a:spLocks noGrp="1"/>
          </p:cNvSpPr>
          <p:nvPr>
            <p:ph idx="1"/>
          </p:nvPr>
        </p:nvSpPr>
        <p:spPr>
          <a:xfrm>
            <a:off x="1371600" y="1317356"/>
            <a:ext cx="10261600" cy="5235844"/>
          </a:xfrm>
        </p:spPr>
        <p:txBody>
          <a:bodyPr>
            <a:normAutofit fontScale="77500" lnSpcReduction="20000"/>
          </a:bodyPr>
          <a:lstStyle/>
          <a:p>
            <a:r>
              <a:rPr lang="en-US" sz="2400" dirty="0">
                <a:latin typeface="Courier" charset="0"/>
                <a:ea typeface="Courier" charset="0"/>
                <a:cs typeface="Courier" charset="0"/>
              </a:rPr>
              <a:t>James </a:t>
            </a:r>
            <a:r>
              <a:rPr lang="en-US" sz="2400" dirty="0">
                <a:latin typeface="Courier" charset="0"/>
                <a:ea typeface="Courier" charset="0"/>
                <a:cs typeface="Courier" charset="0"/>
              </a:rPr>
              <a:t>Huguley</a:t>
            </a:r>
            <a:r>
              <a:rPr lang="en-US" sz="2400" dirty="0">
                <a:latin typeface="Courier" charset="0"/>
                <a:ea typeface="Courier" charset="0"/>
                <a:cs typeface="Courier" charset="0"/>
              </a:rPr>
              <a:t>, a research associate at Pitts’ Center on Race and Social Problems in the School of Social Work, presented data on income disparity between black and white </a:t>
            </a:r>
            <a:r>
              <a:rPr lang="en-US" sz="2400" dirty="0" smtClean="0">
                <a:latin typeface="Courier" charset="0"/>
                <a:ea typeface="Courier" charset="0"/>
                <a:cs typeface="Courier" charset="0"/>
              </a:rPr>
              <a:t>families</a:t>
            </a:r>
            <a:endParaRPr lang="en-US" sz="2400" dirty="0">
              <a:latin typeface="Courier" charset="0"/>
              <a:ea typeface="Courier" charset="0"/>
              <a:cs typeface="Courier" charset="0"/>
            </a:endParaRPr>
          </a:p>
          <a:p>
            <a:pPr lvl="1"/>
            <a:r>
              <a:rPr lang="en-US" sz="2400" dirty="0">
                <a:latin typeface="Courier" charset="0"/>
                <a:ea typeface="Courier" charset="0"/>
                <a:cs typeface="Courier" charset="0"/>
              </a:rPr>
              <a:t>Mr. </a:t>
            </a:r>
            <a:r>
              <a:rPr lang="en-US" sz="2400" dirty="0">
                <a:latin typeface="Courier" charset="0"/>
                <a:ea typeface="Courier" charset="0"/>
                <a:cs typeface="Courier" charset="0"/>
              </a:rPr>
              <a:t>Huguley</a:t>
            </a:r>
            <a:r>
              <a:rPr lang="en-US" sz="2400" dirty="0">
                <a:latin typeface="Courier" charset="0"/>
                <a:ea typeface="Courier" charset="0"/>
                <a:cs typeface="Courier" charset="0"/>
              </a:rPr>
              <a:t> said nationally white families earn $1.67 for every dollar earned by black families, but locally the disparity is higher with white workers bringing home $1.89 for every dollar paid to black workers.</a:t>
            </a:r>
          </a:p>
          <a:p>
            <a:r>
              <a:rPr lang="en-US" sz="2400" dirty="0" smtClean="0">
                <a:latin typeface="Courier" charset="0"/>
                <a:ea typeface="Courier" charset="0"/>
                <a:cs typeface="Courier" charset="0"/>
              </a:rPr>
              <a:t>The </a:t>
            </a:r>
            <a:r>
              <a:rPr lang="en-US" sz="2400" dirty="0">
                <a:latin typeface="Courier" charset="0"/>
                <a:ea typeface="Courier" charset="0"/>
                <a:cs typeface="Courier" charset="0"/>
              </a:rPr>
              <a:t>average median household income of white households nationally </a:t>
            </a:r>
            <a:r>
              <a:rPr lang="en-US" sz="2400" dirty="0" smtClean="0">
                <a:latin typeface="Courier" charset="0"/>
                <a:ea typeface="Courier" charset="0"/>
                <a:cs typeface="Courier" charset="0"/>
              </a:rPr>
              <a:t>between 2007-2011 was </a:t>
            </a:r>
            <a:r>
              <a:rPr lang="en-US" sz="2400" dirty="0">
                <a:latin typeface="Courier" charset="0"/>
                <a:ea typeface="Courier" charset="0"/>
                <a:cs typeface="Courier" charset="0"/>
              </a:rPr>
              <a:t>about 1.6 times that of black </a:t>
            </a:r>
            <a:r>
              <a:rPr lang="en-US" sz="2400" dirty="0" smtClean="0">
                <a:latin typeface="Courier" charset="0"/>
                <a:ea typeface="Courier" charset="0"/>
                <a:cs typeface="Courier" charset="0"/>
              </a:rPr>
              <a:t>households</a:t>
            </a:r>
          </a:p>
          <a:p>
            <a:pPr lvl="3">
              <a:spcBef>
                <a:spcPts val="1000"/>
              </a:spcBef>
            </a:pPr>
            <a:r>
              <a:rPr lang="en-US" sz="2200" dirty="0">
                <a:latin typeface="Courier" charset="0"/>
                <a:ea typeface="Courier" charset="0"/>
                <a:cs typeface="Courier" charset="0"/>
              </a:rPr>
              <a:t>“In the Pittsburgh metropolitan area, white households took in twice as much as black households.  The gap was even slightly wider than double within the city and Allegheny County” (Pitt report shows continued racial disparities in Pittsburgh, region</a:t>
            </a:r>
            <a:r>
              <a:rPr lang="en-US" sz="2200" i="0" dirty="0" smtClean="0">
                <a:latin typeface="Courier" charset="0"/>
                <a:ea typeface="Courier" charset="0"/>
                <a:cs typeface="Courier" charset="0"/>
              </a:rPr>
              <a:t>)</a:t>
            </a:r>
            <a:endParaRPr lang="en-US" sz="2200" dirty="0" smtClean="0">
              <a:latin typeface="Courier" charset="0"/>
              <a:ea typeface="Courier" charset="0"/>
              <a:cs typeface="Courier" charset="0"/>
            </a:endParaRPr>
          </a:p>
          <a:p>
            <a:r>
              <a:rPr lang="en-US" sz="2400" dirty="0">
                <a:latin typeface="Courier" charset="0"/>
                <a:ea typeface="Courier" charset="0"/>
                <a:cs typeface="Courier" charset="0"/>
              </a:rPr>
              <a:t>Rebuilding the region's workforce has taken a full </a:t>
            </a:r>
            <a:r>
              <a:rPr lang="en-US" sz="2400" dirty="0" smtClean="0">
                <a:latin typeface="Courier" charset="0"/>
                <a:ea typeface="Courier" charset="0"/>
                <a:cs typeface="Courier" charset="0"/>
              </a:rPr>
              <a:t>generation, but today Pittsburgh's </a:t>
            </a:r>
            <a:r>
              <a:rPr lang="en-US" sz="2400" dirty="0">
                <a:latin typeface="Courier" charset="0"/>
                <a:ea typeface="Courier" charset="0"/>
                <a:cs typeface="Courier" charset="0"/>
              </a:rPr>
              <a:t>workforce has one of the highest educational attainments in the nation and female labor force participation rates have caught up to what is typical across the </a:t>
            </a:r>
            <a:r>
              <a:rPr lang="en-US" sz="2400" dirty="0" smtClean="0">
                <a:latin typeface="Courier" charset="0"/>
                <a:ea typeface="Courier" charset="0"/>
                <a:cs typeface="Courier" charset="0"/>
              </a:rPr>
              <a:t>nation</a:t>
            </a:r>
          </a:p>
          <a:p>
            <a:pPr lvl="1"/>
            <a:r>
              <a:rPr lang="en-US" sz="2400" dirty="0" smtClean="0">
                <a:latin typeface="Courier" charset="0"/>
                <a:ea typeface="Courier" charset="0"/>
                <a:cs typeface="Courier" charset="0"/>
              </a:rPr>
              <a:t>There is hope for the future to rebuild and equalize!</a:t>
            </a:r>
          </a:p>
          <a:p>
            <a:pPr marL="0" lvl="1" indent="0">
              <a:buNone/>
            </a:pPr>
            <a:r>
              <a:rPr lang="en-US" sz="2400" dirty="0">
                <a:latin typeface="Courier" charset="0"/>
                <a:ea typeface="Courier" charset="0"/>
                <a:cs typeface="Courier" charset="0"/>
              </a:rPr>
              <a:t> </a:t>
            </a:r>
          </a:p>
          <a:p>
            <a:pPr marL="0" lvl="1" indent="0">
              <a:buNone/>
            </a:pPr>
            <a:endParaRPr lang="en-US" i="0" dirty="0">
              <a:latin typeface="Courier" charset="0"/>
              <a:ea typeface="Courier" charset="0"/>
              <a:cs typeface="Courier" charset="0"/>
            </a:endParaRPr>
          </a:p>
        </p:txBody>
      </p:sp>
    </p:spTree>
    <p:extLst>
      <p:ext uri="{BB962C8B-B14F-4D97-AF65-F5344CB8AC3E}">
        <p14:creationId xmlns:p14="http://schemas.microsoft.com/office/powerpoint/2010/main" val="152132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charset="0"/>
                <a:ea typeface="Courier" charset="0"/>
                <a:cs typeface="Courier" charset="0"/>
              </a:rPr>
              <a:t>Food Deserts in Pittsburgh</a:t>
            </a:r>
            <a:endParaRPr lang="en-US"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28749"/>
            <a:ext cx="4719108" cy="4430184"/>
          </a:xfrm>
        </p:spPr>
      </p:pic>
      <p:sp>
        <p:nvSpPr>
          <p:cNvPr id="5" name="TextBox 4"/>
          <p:cNvSpPr txBox="1"/>
          <p:nvPr/>
        </p:nvSpPr>
        <p:spPr>
          <a:xfrm>
            <a:off x="6172200" y="1293283"/>
            <a:ext cx="5706534" cy="6140142"/>
          </a:xfrm>
          <a:prstGeom prst="rect">
            <a:avLst/>
          </a:prstGeom>
          <a:noFill/>
        </p:spPr>
        <p:txBody>
          <a:bodyPr wrap="square" rtlCol="0">
            <a:spAutoFit/>
          </a:bodyPr>
          <a:lstStyle/>
          <a:p>
            <a:pPr marL="285750" indent="-285750">
              <a:buFont typeface="Wingdings" charset="2"/>
              <a:buChar char="§"/>
            </a:pPr>
            <a:r>
              <a:rPr lang="en-US" dirty="0" smtClean="0">
                <a:latin typeface="Courier" charset="0"/>
                <a:ea typeface="Courier" charset="0"/>
                <a:cs typeface="Courier" charset="0"/>
              </a:rPr>
              <a:t>Food Deserts are a problem in many places in Pittsburgh and according to a 2012 Department of Treasury report, among mid-sized cities, Pittsburgh has one of the highest percentages of people experiencing food insecurity</a:t>
            </a:r>
          </a:p>
          <a:p>
            <a:pPr marL="285750" indent="-285750">
              <a:buFontTx/>
              <a:buChar char="-"/>
            </a:pPr>
            <a:r>
              <a:rPr lang="en-US" i="1" dirty="0" smtClean="0">
                <a:latin typeface="Courier" charset="0"/>
                <a:ea typeface="Courier" charset="0"/>
                <a:cs typeface="Courier" charset="0"/>
              </a:rPr>
              <a:t>Approximately 47% of residents                 live in what are known as food deserts</a:t>
            </a:r>
          </a:p>
          <a:p>
            <a:pPr marL="285750" indent="-285750">
              <a:buFontTx/>
              <a:buChar char="-"/>
            </a:pPr>
            <a:endParaRPr lang="en-US" i="1" dirty="0">
              <a:latin typeface="Courier" charset="0"/>
              <a:ea typeface="Courier" charset="0"/>
              <a:cs typeface="Courier" charset="0"/>
            </a:endParaRPr>
          </a:p>
          <a:p>
            <a:pPr marL="285750" indent="-285750">
              <a:buFont typeface="Wingdings" charset="2"/>
              <a:buChar char="§"/>
            </a:pPr>
            <a:r>
              <a:rPr lang="en-US" dirty="0">
                <a:latin typeface="Courier" charset="0"/>
                <a:ea typeface="Courier" charset="0"/>
                <a:cs typeface="Courier" charset="0"/>
              </a:rPr>
              <a:t>A large reason for this may be technology </a:t>
            </a:r>
            <a:r>
              <a:rPr lang="en-US" dirty="0" smtClean="0">
                <a:latin typeface="Courier" charset="0"/>
                <a:ea typeface="Courier" charset="0"/>
                <a:cs typeface="Courier" charset="0"/>
              </a:rPr>
              <a:t>based</a:t>
            </a:r>
            <a:endParaRPr lang="en-US" i="1" dirty="0" smtClean="0">
              <a:latin typeface="Courier" charset="0"/>
              <a:ea typeface="Courier" charset="0"/>
              <a:cs typeface="Courier" charset="0"/>
            </a:endParaRPr>
          </a:p>
          <a:p>
            <a:pPr marL="285750" indent="-285750">
              <a:buFontTx/>
              <a:buChar char="-"/>
            </a:pPr>
            <a:r>
              <a:rPr lang="en-US" i="1" dirty="0" smtClean="0">
                <a:latin typeface="Courier" charset="0"/>
                <a:ea typeface="Courier" charset="0"/>
                <a:cs typeface="Courier" charset="0"/>
              </a:rPr>
              <a:t>Larry </a:t>
            </a:r>
            <a:r>
              <a:rPr lang="en-US" i="1" dirty="0">
                <a:latin typeface="Courier" charset="0"/>
                <a:ea typeface="Courier" charset="0"/>
                <a:cs typeface="Courier" charset="0"/>
              </a:rPr>
              <a:t>E. Davis, director of the Center  on Race and Social Problems, said that while Pittsburgh’s economy may have done well in recent years in supplying high-tech jobs</a:t>
            </a:r>
            <a:r>
              <a:rPr lang="is-IS" i="1" dirty="0">
                <a:latin typeface="Courier" charset="0"/>
                <a:ea typeface="Courier" charset="0"/>
                <a:cs typeface="Courier" charset="0"/>
              </a:rPr>
              <a:t>…</a:t>
            </a:r>
            <a:r>
              <a:rPr lang="en-US" i="1" dirty="0">
                <a:latin typeface="Courier" charset="0"/>
                <a:ea typeface="Courier" charset="0"/>
                <a:cs typeface="Courier" charset="0"/>
              </a:rPr>
              <a:t> African-Americans have been less prepared for such jobs than for those in the long-declining manufacturing sector</a:t>
            </a:r>
            <a:r>
              <a:rPr lang="en-US" sz="1500" i="1" dirty="0">
                <a:latin typeface="Courier" charset="0"/>
                <a:ea typeface="Courier" charset="0"/>
                <a:cs typeface="Courier" charset="0"/>
              </a:rPr>
              <a:t>.</a:t>
            </a:r>
          </a:p>
          <a:p>
            <a:endParaRPr lang="en-US" sz="1500" i="1" dirty="0">
              <a:latin typeface="Courier" charset="0"/>
              <a:ea typeface="Courier" charset="0"/>
              <a:cs typeface="Courier" charset="0"/>
            </a:endParaRPr>
          </a:p>
          <a:p>
            <a:endParaRPr lang="en-US" i="1" dirty="0" smtClean="0">
              <a:latin typeface="Courier" charset="0"/>
              <a:ea typeface="Courier" charset="0"/>
              <a:cs typeface="Courier" charset="0"/>
            </a:endParaRPr>
          </a:p>
          <a:p>
            <a:endParaRPr lang="en-US" i="1" dirty="0" smtClean="0">
              <a:latin typeface="Courier" charset="0"/>
              <a:ea typeface="Courier" charset="0"/>
              <a:cs typeface="Courier" charset="0"/>
            </a:endParaRPr>
          </a:p>
        </p:txBody>
      </p:sp>
      <p:sp>
        <p:nvSpPr>
          <p:cNvPr id="6" name="TextBox 5"/>
          <p:cNvSpPr txBox="1"/>
          <p:nvPr/>
        </p:nvSpPr>
        <p:spPr>
          <a:xfrm>
            <a:off x="1371600" y="5858933"/>
            <a:ext cx="4719108" cy="646331"/>
          </a:xfrm>
          <a:prstGeom prst="rect">
            <a:avLst/>
          </a:prstGeom>
          <a:noFill/>
        </p:spPr>
        <p:txBody>
          <a:bodyPr wrap="square" rtlCol="0">
            <a:spAutoFit/>
          </a:bodyPr>
          <a:lstStyle/>
          <a:p>
            <a:pPr algn="ctr"/>
            <a:r>
              <a:rPr lang="en-US" sz="1200" dirty="0" smtClean="0">
                <a:latin typeface="Courier" charset="0"/>
                <a:ea typeface="Courier" charset="0"/>
                <a:cs typeface="Courier" charset="0"/>
              </a:rPr>
              <a:t>Source: Pittsburgh Post-Gazette, explaining the struggle getting healthy food to low income families due to technology</a:t>
            </a: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100977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546315"/>
            <a:ext cx="9601200" cy="755542"/>
          </a:xfrm>
        </p:spPr>
        <p:txBody>
          <a:bodyPr/>
          <a:lstStyle/>
          <a:p>
            <a:r>
              <a:rPr lang="en-US" dirty="0" smtClean="0">
                <a:latin typeface="Courier" charset="0"/>
                <a:ea typeface="Courier" charset="0"/>
                <a:cs typeface="Courier" charset="0"/>
              </a:rPr>
              <a:t>The Project: Sources of Data</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1371599" y="1441342"/>
            <a:ext cx="10469105" cy="5036950"/>
          </a:xfrm>
        </p:spPr>
        <p:txBody>
          <a:bodyPr>
            <a:normAutofit fontScale="92500" lnSpcReduction="20000"/>
          </a:bodyPr>
          <a:lstStyle/>
          <a:p>
            <a:r>
              <a:rPr lang="en-US" dirty="0" smtClean="0">
                <a:latin typeface="Courier" charset="0"/>
                <a:ea typeface="Courier" charset="0"/>
                <a:cs typeface="Courier" charset="0"/>
              </a:rPr>
              <a:t>Often the first layer, Pittsburgh’s neighborhood boundaries were found on the GIS Online Database, entitled </a:t>
            </a:r>
            <a:r>
              <a:rPr lang="en-US" dirty="0" smtClean="0">
                <a:solidFill>
                  <a:schemeClr val="tx1"/>
                </a:solidFill>
                <a:latin typeface="Courier" charset="0"/>
                <a:ea typeface="Courier" charset="0"/>
                <a:cs typeface="Courier" charset="0"/>
              </a:rPr>
              <a:t>Pittsburgh Neighborhoods, from 2017</a:t>
            </a:r>
            <a:endParaRPr lang="en-US" dirty="0">
              <a:solidFill>
                <a:schemeClr val="tx1"/>
              </a:solidFill>
              <a:latin typeface="Courier" charset="0"/>
              <a:ea typeface="Courier" charset="0"/>
              <a:cs typeface="Courier" charset="0"/>
            </a:endParaRPr>
          </a:p>
          <a:p>
            <a:r>
              <a:rPr lang="en-US" dirty="0" smtClean="0">
                <a:solidFill>
                  <a:schemeClr val="tx1"/>
                </a:solidFill>
                <a:latin typeface="Courier" charset="0"/>
                <a:ea typeface="Courier" charset="0"/>
                <a:cs typeface="Courier" charset="0"/>
              </a:rPr>
              <a:t>The GIS Online Database proved to be useful in also providing the “Income” and “Grocery” Data, found together, entitled </a:t>
            </a:r>
            <a:r>
              <a:rPr lang="en-US" dirty="0" smtClean="0">
                <a:solidFill>
                  <a:schemeClr val="tx1"/>
                </a:solidFill>
                <a:latin typeface="Courier" charset="0"/>
                <a:ea typeface="Courier" charset="0"/>
                <a:cs typeface="Courier" charset="0"/>
              </a:rPr>
              <a:t>Affordable_Housing</a:t>
            </a:r>
            <a:r>
              <a:rPr lang="en-US" dirty="0" smtClean="0">
                <a:solidFill>
                  <a:schemeClr val="tx1"/>
                </a:solidFill>
                <a:latin typeface="Courier" charset="0"/>
                <a:ea typeface="Courier" charset="0"/>
                <a:cs typeface="Courier" charset="0"/>
              </a:rPr>
              <a:t> Data, from </a:t>
            </a:r>
            <a:r>
              <a:rPr lang="en-US" dirty="0" smtClean="0">
                <a:solidFill>
                  <a:schemeClr val="tx1"/>
                </a:solidFill>
                <a:latin typeface="Courier" charset="0"/>
                <a:ea typeface="Courier" charset="0"/>
                <a:cs typeface="Courier" charset="0"/>
              </a:rPr>
              <a:t>CityPlanning</a:t>
            </a:r>
            <a:r>
              <a:rPr lang="en-US" dirty="0" smtClean="0">
                <a:solidFill>
                  <a:schemeClr val="tx1"/>
                </a:solidFill>
                <a:latin typeface="Courier" charset="0"/>
                <a:ea typeface="Courier" charset="0"/>
                <a:cs typeface="Courier" charset="0"/>
              </a:rPr>
              <a:t> in 2015</a:t>
            </a:r>
          </a:p>
          <a:p>
            <a:r>
              <a:rPr lang="en-US" dirty="0" smtClean="0">
                <a:solidFill>
                  <a:schemeClr val="tx1"/>
                </a:solidFill>
                <a:latin typeface="Courier" charset="0"/>
                <a:ea typeface="Courier" charset="0"/>
                <a:cs typeface="Courier" charset="0"/>
              </a:rPr>
              <a:t>The population data came from the GIS Online Database, entitled Block_Group_Population_WFL1, from 2017</a:t>
            </a:r>
          </a:p>
          <a:p>
            <a:pPr lvl="1"/>
            <a:r>
              <a:rPr lang="en-US" dirty="0" smtClean="0">
                <a:solidFill>
                  <a:schemeClr val="tx1"/>
                </a:solidFill>
                <a:latin typeface="Courier" charset="0"/>
                <a:ea typeface="Courier" charset="0"/>
                <a:cs typeface="Courier" charset="0"/>
              </a:rPr>
              <a:t>A </a:t>
            </a:r>
            <a:r>
              <a:rPr lang="en-US" dirty="0" smtClean="0">
                <a:solidFill>
                  <a:schemeClr val="tx1"/>
                </a:solidFill>
                <a:latin typeface="Courier" charset="0"/>
                <a:ea typeface="Courier" charset="0"/>
                <a:cs typeface="Courier" charset="0"/>
              </a:rPr>
              <a:t>choropleth</a:t>
            </a:r>
            <a:r>
              <a:rPr lang="en-US" dirty="0" smtClean="0">
                <a:solidFill>
                  <a:schemeClr val="tx1"/>
                </a:solidFill>
                <a:latin typeface="Courier" charset="0"/>
                <a:ea typeface="Courier" charset="0"/>
                <a:cs typeface="Courier" charset="0"/>
              </a:rPr>
              <a:t> map of population by block group by </a:t>
            </a:r>
            <a:r>
              <a:rPr lang="en-US" dirty="0" smtClean="0">
                <a:solidFill>
                  <a:schemeClr val="tx1"/>
                </a:solidFill>
                <a:latin typeface="Courier" charset="0"/>
                <a:ea typeface="Courier" charset="0"/>
                <a:cs typeface="Courier" charset="0"/>
              </a:rPr>
              <a:t>quantile</a:t>
            </a:r>
            <a:endParaRPr lang="en-US" dirty="0" smtClean="0">
              <a:solidFill>
                <a:schemeClr val="tx1"/>
              </a:solidFill>
              <a:latin typeface="Courier" charset="0"/>
              <a:ea typeface="Courier" charset="0"/>
              <a:cs typeface="Courier" charset="0"/>
            </a:endParaRPr>
          </a:p>
          <a:p>
            <a:r>
              <a:rPr lang="en-US" dirty="0" smtClean="0">
                <a:solidFill>
                  <a:schemeClr val="tx1"/>
                </a:solidFill>
                <a:latin typeface="Courier" charset="0"/>
                <a:ea typeface="Courier" charset="0"/>
                <a:cs typeface="Courier" charset="0"/>
              </a:rPr>
              <a:t>The “Farmer’s Market” Data is a </a:t>
            </a:r>
            <a:r>
              <a:rPr lang="en-US" dirty="0" smtClean="0">
                <a:solidFill>
                  <a:schemeClr val="tx1"/>
                </a:solidFill>
                <a:latin typeface="Courier" charset="0"/>
                <a:ea typeface="Courier" charset="0"/>
                <a:cs typeface="Courier" charset="0"/>
              </a:rPr>
              <a:t>shapefile</a:t>
            </a:r>
            <a:r>
              <a:rPr lang="en-US" dirty="0" smtClean="0">
                <a:solidFill>
                  <a:schemeClr val="tx1"/>
                </a:solidFill>
                <a:latin typeface="Courier" charset="0"/>
                <a:ea typeface="Courier" charset="0"/>
                <a:cs typeface="Courier" charset="0"/>
              </a:rPr>
              <a:t> downloaded from </a:t>
            </a:r>
            <a:r>
              <a:rPr lang="en-US" dirty="0" smtClean="0">
                <a:solidFill>
                  <a:schemeClr val="tx1"/>
                </a:solidFill>
                <a:latin typeface="Courier" charset="0"/>
                <a:ea typeface="Courier" charset="0"/>
                <a:cs typeface="Courier" charset="0"/>
              </a:rPr>
              <a:t>data.gov</a:t>
            </a:r>
            <a:endParaRPr lang="en-US" dirty="0">
              <a:solidFill>
                <a:schemeClr val="tx1"/>
              </a:solidFill>
              <a:latin typeface="Courier" charset="0"/>
              <a:ea typeface="Courier" charset="0"/>
              <a:cs typeface="Courier" charset="0"/>
            </a:endParaRPr>
          </a:p>
          <a:p>
            <a:pPr lvl="1"/>
            <a:r>
              <a:rPr lang="en-US" dirty="0" smtClean="0">
                <a:solidFill>
                  <a:schemeClr val="tx1"/>
                </a:solidFill>
                <a:latin typeface="Courier" charset="0"/>
                <a:ea typeface="Courier" charset="0"/>
                <a:cs typeface="Courier" charset="0"/>
              </a:rPr>
              <a:t>This dataset, created in 2017, was harvested on a weekly basis from Allegheny County’s GIS data portal and Healthy Department data</a:t>
            </a:r>
          </a:p>
          <a:p>
            <a:r>
              <a:rPr lang="en-US" dirty="0" smtClean="0">
                <a:solidFill>
                  <a:schemeClr val="tx1"/>
                </a:solidFill>
                <a:latin typeface="Courier" charset="0"/>
                <a:ea typeface="Courier" charset="0"/>
                <a:cs typeface="Courier" charset="0"/>
              </a:rPr>
              <a:t>The “Obesity” Data is a </a:t>
            </a:r>
            <a:r>
              <a:rPr lang="en-US" dirty="0" smtClean="0">
                <a:solidFill>
                  <a:schemeClr val="tx1"/>
                </a:solidFill>
                <a:latin typeface="Courier" charset="0"/>
                <a:ea typeface="Courier" charset="0"/>
                <a:cs typeface="Courier" charset="0"/>
              </a:rPr>
              <a:t>shapefile</a:t>
            </a:r>
            <a:r>
              <a:rPr lang="en-US" dirty="0" smtClean="0">
                <a:solidFill>
                  <a:schemeClr val="tx1"/>
                </a:solidFill>
                <a:latin typeface="Courier" charset="0"/>
                <a:ea typeface="Courier" charset="0"/>
                <a:cs typeface="Courier" charset="0"/>
              </a:rPr>
              <a:t> downloaded from the Western Pennsylvania Regional Data Center</a:t>
            </a:r>
          </a:p>
          <a:p>
            <a:pPr lvl="1"/>
            <a:r>
              <a:rPr lang="en-US" dirty="0" smtClean="0">
                <a:solidFill>
                  <a:schemeClr val="tx1"/>
                </a:solidFill>
                <a:latin typeface="Courier" charset="0"/>
                <a:ea typeface="Courier" charset="0"/>
                <a:cs typeface="Courier" charset="0"/>
              </a:rPr>
              <a:t>Taken between 2006 and 2010, obesity rates for each Census Tract in Allegheny County were produced for a study between smoking and obesity.  The rates were found using statistical modeling techniques.</a:t>
            </a:r>
          </a:p>
          <a:p>
            <a:endParaRPr lang="en-US" dirty="0" smtClean="0">
              <a:solidFill>
                <a:schemeClr val="tx1"/>
              </a:solidFill>
            </a:endParaRPr>
          </a:p>
        </p:txBody>
      </p:sp>
    </p:spTree>
    <p:extLst>
      <p:ext uri="{BB962C8B-B14F-4D97-AF65-F5344CB8AC3E}">
        <p14:creationId xmlns:p14="http://schemas.microsoft.com/office/powerpoint/2010/main" val="135766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373710" cy="859221"/>
          </a:xfrm>
        </p:spPr>
        <p:txBody>
          <a:bodyPr>
            <a:normAutofit/>
          </a:bodyPr>
          <a:lstStyle/>
          <a:p>
            <a:r>
              <a:rPr lang="en-US" sz="4000" dirty="0" smtClean="0">
                <a:latin typeface="Courier" charset="0"/>
                <a:ea typeface="Courier" charset="0"/>
                <a:cs typeface="Courier" charset="0"/>
              </a:rPr>
              <a:t>Attribute Table: Farmers’ Markets</a:t>
            </a:r>
            <a:endParaRPr lang="en-US" sz="4000" dirty="0">
              <a:latin typeface="Courier" charset="0"/>
              <a:ea typeface="Courier" charset="0"/>
              <a:cs typeface="Courier"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899" y="1345351"/>
            <a:ext cx="8013111" cy="5329774"/>
          </a:xfrm>
        </p:spPr>
      </p:pic>
    </p:spTree>
    <p:extLst>
      <p:ext uri="{BB962C8B-B14F-4D97-AF65-F5344CB8AC3E}">
        <p14:creationId xmlns:p14="http://schemas.microsoft.com/office/powerpoint/2010/main" val="42271992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1608</TotalTime>
  <Words>4005</Words>
  <Application>Microsoft Macintosh PowerPoint</Application>
  <PresentationFormat>Widescreen</PresentationFormat>
  <Paragraphs>256</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Courier</vt:lpstr>
      <vt:lpstr>Franklin Gothic Book</vt:lpstr>
      <vt:lpstr>Wingdings</vt:lpstr>
      <vt:lpstr>Crop</vt:lpstr>
      <vt:lpstr>CAN farmers’ markets ameliorate food deserts?</vt:lpstr>
      <vt:lpstr>Food Deserts: An Introduction</vt:lpstr>
      <vt:lpstr>The Problem</vt:lpstr>
      <vt:lpstr>The Goal</vt:lpstr>
      <vt:lpstr>Pittsburgh’s History: Income Disparities</vt:lpstr>
      <vt:lpstr>Pittsburgh’s Present Day Income Disparity</vt:lpstr>
      <vt:lpstr>Food Deserts in Pittsburgh</vt:lpstr>
      <vt:lpstr>The Project: Sources of Data</vt:lpstr>
      <vt:lpstr>Attribute Table: Farmers’ Markets</vt:lpstr>
      <vt:lpstr>Attribute Table: Grocery</vt:lpstr>
      <vt:lpstr>Attribute Table: Median Income</vt:lpstr>
      <vt:lpstr>Attribute Table: Obesity Rates</vt:lpstr>
      <vt:lpstr>Attribute Table: Population</vt:lpstr>
      <vt:lpstr>Methods: Data Analysis and Manipulations Map 1</vt:lpstr>
      <vt:lpstr>Methods: Map 1, Data Export</vt:lpstr>
      <vt:lpstr>Methods: Map 1, Clip</vt:lpstr>
      <vt:lpstr>Methods: Map 1, Clip Continued</vt:lpstr>
      <vt:lpstr>Methods: Map 1, Symbology</vt:lpstr>
      <vt:lpstr>Methods: Data Analysis and Manipulations Map 2</vt:lpstr>
      <vt:lpstr>Methods: Map 2, Symbology</vt:lpstr>
      <vt:lpstr>Methods: Data Analysis and Manipulations Map 3</vt:lpstr>
      <vt:lpstr>Methods: Map 3, Symbology and Dot Density</vt:lpstr>
      <vt:lpstr>Methods: Map 3, Dot Density</vt:lpstr>
      <vt:lpstr>Methods: Data Analysis and Manipulations Map 4</vt:lpstr>
      <vt:lpstr>Methods: Data Analysis and Manipulations Map 5</vt:lpstr>
      <vt:lpstr>Methods: Map 5, Kernel Density</vt:lpstr>
      <vt:lpstr>Methods: Map 5, Kernel Density Cont.</vt:lpstr>
      <vt:lpstr>Methods: Data Analysis and Manipulations, Map 6 </vt:lpstr>
      <vt:lpstr>Methods: Map 6, Dot Density</vt:lpstr>
      <vt:lpstr>Methods: Map 6, Buffer Tool</vt:lpstr>
      <vt:lpstr>Methods: Map 6, Buffer Tool Cont.</vt:lpstr>
      <vt:lpstr>Methods: Map 6, Buffer Tool Cont.</vt:lpstr>
      <vt:lpstr>Methods: Data Analysis and Manipulations Map 7</vt:lpstr>
      <vt:lpstr>Final Images: Map 1 and Results</vt:lpstr>
      <vt:lpstr>Final Images: Map 2 and Results</vt:lpstr>
      <vt:lpstr>Final Images: Map 3 and Results</vt:lpstr>
      <vt:lpstr>Final Images: Map 4 and Results</vt:lpstr>
      <vt:lpstr>Final Images: Map 5 and Results</vt:lpstr>
      <vt:lpstr>Final Images: Map 6 and Results</vt:lpstr>
      <vt:lpstr>Final Images: Map 7 and Results</vt:lpstr>
      <vt:lpstr>Conclusions and Discussion </vt:lpstr>
      <vt:lpstr>Further Research: Food Pantries and Food Swamps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farmers’ markets ameliorate food deserts?</dc:title>
  <dc:creator>Rizk, Sarah Elizabeth</dc:creator>
  <cp:lastModifiedBy>Rizk, Sarah Elizabeth</cp:lastModifiedBy>
  <cp:revision>82</cp:revision>
  <dcterms:created xsi:type="dcterms:W3CDTF">2018-04-18T22:09:11Z</dcterms:created>
  <dcterms:modified xsi:type="dcterms:W3CDTF">2018-04-25T04:23:09Z</dcterms:modified>
</cp:coreProperties>
</file>