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1"/>
  </p:sldMasterIdLst>
  <p:notesMasterIdLst>
    <p:notesMasterId r:id="rId14"/>
  </p:notesMasterIdLst>
  <p:sldIdLst>
    <p:sldId id="256" r:id="rId2"/>
    <p:sldId id="268" r:id="rId3"/>
    <p:sldId id="267" r:id="rId4"/>
    <p:sldId id="260" r:id="rId5"/>
    <p:sldId id="261" r:id="rId6"/>
    <p:sldId id="264" r:id="rId7"/>
    <p:sldId id="266" r:id="rId8"/>
    <p:sldId id="257" r:id="rId9"/>
    <p:sldId id="263" r:id="rId10"/>
    <p:sldId id="262" r:id="rId11"/>
    <p:sldId id="258" r:id="rId12"/>
    <p:sldId id="25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62"/>
    <p:restoredTop sz="95345"/>
  </p:normalViewPr>
  <p:slideViewPr>
    <p:cSldViewPr snapToGrid="0" snapToObjects="1">
      <p:cViewPr varScale="1">
        <p:scale>
          <a:sx n="95" d="100"/>
          <a:sy n="95" d="100"/>
        </p:scale>
        <p:origin x="7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F4696-485B-984C-8561-D90362FBFA8D}" type="datetimeFigureOut">
              <a:rPr lang="en-US" smtClean="0"/>
              <a:t>3/30/19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2F37C-D295-4D42-B905-E3EF1AAA4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94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tx1"/>
                </a:solidFill>
              </a:rPr>
              <a:t>When we asked our Tanzanian friends if they admired any superheroes as children, they didn’t know what superheroes were.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tx1"/>
                </a:solidFill>
              </a:rPr>
              <a:t>with nice and clean blue hands.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tx1"/>
                </a:solidFill>
              </a:rPr>
              <a:t>Target</a:t>
            </a:r>
            <a:r>
              <a:rPr lang="en-US" baseline="0" dirty="0">
                <a:solidFill>
                  <a:schemeClr val="tx1"/>
                </a:solidFill>
              </a:rPr>
              <a:t> entire family </a:t>
            </a:r>
            <a:r>
              <a:rPr lang="en-US" b="1" dirty="0">
                <a:solidFill>
                  <a:schemeClr val="tx1"/>
                </a:solidFill>
              </a:rPr>
              <a:t>instead of only one member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2F37C-D295-4D42-B905-E3EF1AAA4FB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8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5FCA7D-6B49-A64B-9ED7-9A004E26B175}" type="datetimeFigureOut">
              <a:rPr lang="en-US" smtClean="0"/>
              <a:t>3/30/19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D51D131-0A0F-D844-9450-5481D4D30BC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781047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CA7D-6B49-A64B-9ED7-9A004E26B175}" type="datetimeFigureOut">
              <a:rPr lang="en-US" smtClean="0"/>
              <a:t>3/30/19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D131-0A0F-D844-9450-5481D4D30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46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CA7D-6B49-A64B-9ED7-9A004E26B175}" type="datetimeFigureOut">
              <a:rPr lang="en-US" smtClean="0"/>
              <a:t>3/30/19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D131-0A0F-D844-9450-5481D4D30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750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CA7D-6B49-A64B-9ED7-9A004E26B175}" type="datetimeFigureOut">
              <a:rPr lang="en-US" smtClean="0"/>
              <a:t>3/30/19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D131-0A0F-D844-9450-5481D4D30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03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A5FCA7D-6B49-A64B-9ED7-9A004E26B175}" type="datetimeFigureOut">
              <a:rPr lang="en-US" smtClean="0"/>
              <a:t>3/30/19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D51D131-0A0F-D844-9450-5481D4D30BC8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806894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CA7D-6B49-A64B-9ED7-9A004E26B175}" type="datetimeFigureOut">
              <a:rPr lang="en-US" smtClean="0"/>
              <a:t>3/30/19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D131-0A0F-D844-9450-5481D4D30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5150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CA7D-6B49-A64B-9ED7-9A004E26B175}" type="datetimeFigureOut">
              <a:rPr lang="en-US" smtClean="0"/>
              <a:t>3/30/19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D131-0A0F-D844-9450-5481D4D30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64073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CA7D-6B49-A64B-9ED7-9A004E26B175}" type="datetimeFigureOut">
              <a:rPr lang="en-US" smtClean="0"/>
              <a:t>3/30/19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D131-0A0F-D844-9450-5481D4D30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41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CA7D-6B49-A64B-9ED7-9A004E26B175}" type="datetimeFigureOut">
              <a:rPr lang="en-US" smtClean="0"/>
              <a:t>3/30/19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D131-0A0F-D844-9450-5481D4D30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253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FA5FCA7D-6B49-A64B-9ED7-9A004E26B175}" type="datetimeFigureOut">
              <a:rPr lang="en-US" smtClean="0"/>
              <a:t>3/30/19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3D51D131-0A0F-D844-9450-5481D4D30B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6431599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FA5FCA7D-6B49-A64B-9ED7-9A004E26B175}" type="datetimeFigureOut">
              <a:rPr lang="en-US" smtClean="0"/>
              <a:t>3/30/19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3D51D131-0A0F-D844-9450-5481D4D30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12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A5FCA7D-6B49-A64B-9ED7-9A004E26B175}" type="datetimeFigureOut">
              <a:rPr lang="en-US" smtClean="0"/>
              <a:t>3/30/19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D51D131-0A0F-D844-9450-5481D4D30B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10066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MSAFI Hand-washing Health Message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Aniah </a:t>
            </a:r>
            <a:r>
              <a:rPr lang="en-US" dirty="0" err="1"/>
              <a:t>Mcleod</a:t>
            </a:r>
            <a:r>
              <a:rPr lang="en-US" dirty="0"/>
              <a:t> and Clare Miller </a:t>
            </a:r>
          </a:p>
        </p:txBody>
      </p:sp>
    </p:spTree>
    <p:extLst>
      <p:ext uri="{BB962C8B-B14F-4D97-AF65-F5344CB8AC3E}">
        <p14:creationId xmlns:p14="http://schemas.microsoft.com/office/powerpoint/2010/main" val="790448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Context: Use of color association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83027"/>
            <a:ext cx="10178322" cy="47045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FF0000"/>
                </a:solidFill>
              </a:rPr>
              <a:t>RED</a:t>
            </a:r>
          </a:p>
          <a:p>
            <a:r>
              <a:rPr lang="en-US" sz="2200" dirty="0">
                <a:solidFill>
                  <a:schemeClr val="tx1"/>
                </a:solidFill>
              </a:rPr>
              <a:t>Msafi has </a:t>
            </a:r>
            <a:r>
              <a:rPr lang="en-US" sz="2200" dirty="0">
                <a:solidFill>
                  <a:srgbClr val="FF0000"/>
                </a:solidFill>
              </a:rPr>
              <a:t>red hands </a:t>
            </a:r>
            <a:r>
              <a:rPr lang="en-US" sz="2200" dirty="0">
                <a:solidFill>
                  <a:schemeClr val="tx1"/>
                </a:solidFill>
              </a:rPr>
              <a:t>before he washes his hands with soap and water</a:t>
            </a:r>
          </a:p>
          <a:p>
            <a:r>
              <a:rPr lang="en-US" sz="2200" dirty="0">
                <a:solidFill>
                  <a:schemeClr val="tx1"/>
                </a:solidFill>
              </a:rPr>
              <a:t>Msafi also has </a:t>
            </a:r>
            <a:r>
              <a:rPr lang="en-US" sz="2200" dirty="0">
                <a:solidFill>
                  <a:srgbClr val="FF0000"/>
                </a:solidFill>
              </a:rPr>
              <a:t>red hands </a:t>
            </a:r>
            <a:r>
              <a:rPr lang="en-US" sz="2200" dirty="0">
                <a:solidFill>
                  <a:schemeClr val="tx1"/>
                </a:solidFill>
              </a:rPr>
              <a:t>before he comes in to contact with his food</a:t>
            </a:r>
          </a:p>
          <a:p>
            <a:pPr marL="0" indent="0" algn="ctr">
              <a:buNone/>
            </a:pPr>
            <a:r>
              <a:rPr lang="en-US" sz="2200" dirty="0">
                <a:solidFill>
                  <a:srgbClr val="FF0000"/>
                </a:solidFill>
              </a:rPr>
              <a:t> 	The color red discourages behavior of not washing your hands before eating 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200" b="1" dirty="0">
                <a:solidFill>
                  <a:srgbClr val="0070C0"/>
                </a:solidFill>
              </a:rPr>
              <a:t>BLUE</a:t>
            </a:r>
          </a:p>
          <a:p>
            <a:r>
              <a:rPr lang="en-US" sz="2200" dirty="0">
                <a:solidFill>
                  <a:schemeClr val="tx1"/>
                </a:solidFill>
              </a:rPr>
              <a:t>Color of the bar soap and color of the water </a:t>
            </a:r>
          </a:p>
          <a:p>
            <a:r>
              <a:rPr lang="en-US" sz="2200" dirty="0">
                <a:solidFill>
                  <a:schemeClr val="tx1"/>
                </a:solidFill>
              </a:rPr>
              <a:t>Msafi has </a:t>
            </a:r>
            <a:r>
              <a:rPr lang="en-US" sz="2200" dirty="0">
                <a:solidFill>
                  <a:srgbClr val="0070C0"/>
                </a:solidFill>
              </a:rPr>
              <a:t>blue hands </a:t>
            </a:r>
            <a:r>
              <a:rPr lang="en-US" sz="2200" dirty="0">
                <a:solidFill>
                  <a:schemeClr val="tx1"/>
                </a:solidFill>
              </a:rPr>
              <a:t>after he washes his hands with soap and water </a:t>
            </a:r>
          </a:p>
          <a:p>
            <a:r>
              <a:rPr lang="en-US" sz="2200" dirty="0">
                <a:solidFill>
                  <a:schemeClr val="tx1"/>
                </a:solidFill>
              </a:rPr>
              <a:t>Msafi, his sister and his parents/ grandparents all have </a:t>
            </a:r>
            <a:r>
              <a:rPr lang="en-US" sz="2200" dirty="0">
                <a:solidFill>
                  <a:srgbClr val="0070C0"/>
                </a:solidFill>
              </a:rPr>
              <a:t>blue hands </a:t>
            </a:r>
            <a:r>
              <a:rPr lang="en-US" sz="2200" dirty="0">
                <a:solidFill>
                  <a:schemeClr val="tx1"/>
                </a:solidFill>
              </a:rPr>
              <a:t>while eating their food </a:t>
            </a:r>
          </a:p>
          <a:p>
            <a:pPr marL="0" indent="0" algn="ctr">
              <a:buNone/>
            </a:pPr>
            <a:r>
              <a:rPr lang="en-US" sz="2200" dirty="0">
                <a:solidFill>
                  <a:srgbClr val="0070C0"/>
                </a:solidFill>
              </a:rPr>
              <a:t>The color blue encourages hand washing with soap and water 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068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2409" y="1530627"/>
            <a:ext cx="10178322" cy="35935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Appeal to Similarity</a:t>
            </a:r>
          </a:p>
          <a:p>
            <a:r>
              <a:rPr lang="en-US" dirty="0">
                <a:solidFill>
                  <a:srgbClr val="002060"/>
                </a:solidFill>
              </a:rPr>
              <a:t>Family ties and close relations, ‘Be like Msafi’, use of a common Tanzanian hand washing practice, eating meals while sitting on a mat, momma/ grandmother wearing a kanga 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Appeal to Emotion</a:t>
            </a:r>
          </a:p>
          <a:p>
            <a:r>
              <a:rPr lang="en-US" dirty="0">
                <a:solidFill>
                  <a:srgbClr val="002060"/>
                </a:solidFill>
              </a:rPr>
              <a:t>Happiness associated with hand washing</a:t>
            </a:r>
          </a:p>
          <a:p>
            <a:r>
              <a:rPr lang="en-US" dirty="0">
                <a:solidFill>
                  <a:srgbClr val="002060"/>
                </a:solidFill>
              </a:rPr>
              <a:t>Red hands linked to a bad behavior 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Appeal to Authority</a:t>
            </a:r>
          </a:p>
          <a:p>
            <a:r>
              <a:rPr lang="en-US" dirty="0">
                <a:solidFill>
                  <a:srgbClr val="002060"/>
                </a:solidFill>
              </a:rPr>
              <a:t>Presence of two adult figures- Mother and father or grandmother and grandfather</a:t>
            </a:r>
          </a:p>
          <a:p>
            <a:r>
              <a:rPr lang="en-US" dirty="0">
                <a:solidFill>
                  <a:srgbClr val="002060"/>
                </a:solidFill>
              </a:rPr>
              <a:t>Young girl is looking up to her big brother as he washes his hands</a:t>
            </a:r>
          </a:p>
        </p:txBody>
      </p:sp>
    </p:spTree>
    <p:extLst>
      <p:ext uri="{BB962C8B-B14F-4D97-AF65-F5344CB8AC3E}">
        <p14:creationId xmlns:p14="http://schemas.microsoft.com/office/powerpoint/2010/main" val="1058322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to Action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03513"/>
            <a:ext cx="10178322" cy="4276079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Call to Action- Wash your hands before you eat</a:t>
            </a:r>
          </a:p>
          <a:p>
            <a:r>
              <a:rPr lang="en-US" dirty="0">
                <a:solidFill>
                  <a:srgbClr val="002060"/>
                </a:solidFill>
              </a:rPr>
              <a:t>Is it Actionable? Yes. </a:t>
            </a:r>
          </a:p>
          <a:p>
            <a:r>
              <a:rPr lang="en-US" dirty="0">
                <a:solidFill>
                  <a:srgbClr val="002060"/>
                </a:solidFill>
              </a:rPr>
              <a:t>Target Audience: Children (‘Be like Msafi’)</a:t>
            </a: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rgbClr val="002060"/>
                </a:solidFill>
              </a:rPr>
              <a:t>We hope that children will relay this message to their family and encourage hand washing before meals </a:t>
            </a: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353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FB01F-6827-F94D-9E86-3A33ECE47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27" y="382385"/>
            <a:ext cx="10178322" cy="1492132"/>
          </a:xfrm>
        </p:spPr>
        <p:txBody>
          <a:bodyPr/>
          <a:lstStyle/>
          <a:p>
            <a:pPr algn="ctr"/>
            <a:r>
              <a:rPr lang="en-US" dirty="0" err="1"/>
              <a:t>Kuwa</a:t>
            </a:r>
            <a:r>
              <a:rPr lang="en-US" dirty="0"/>
              <a:t> Kama Msafi!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0DA8A-887A-954E-B1DF-5AC65D11F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399" y="2245659"/>
            <a:ext cx="8754037" cy="3195024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3200" dirty="0">
                <a:solidFill>
                  <a:srgbClr val="002060"/>
                </a:solidFill>
              </a:rPr>
              <a:t>Msafi </a:t>
            </a:r>
            <a:r>
              <a:rPr lang="en-US" sz="3200" dirty="0" err="1">
                <a:solidFill>
                  <a:srgbClr val="002060"/>
                </a:solidFill>
              </a:rPr>
              <a:t>daima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huosha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mikono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kabla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ya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kula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chakula</a:t>
            </a:r>
            <a:r>
              <a:rPr lang="en-US" sz="3200" dirty="0">
                <a:solidFill>
                  <a:srgbClr val="002060"/>
                </a:solidFill>
              </a:rPr>
              <a:t>!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200" dirty="0">
                <a:solidFill>
                  <a:srgbClr val="002060"/>
                </a:solidFill>
              </a:rPr>
              <a:t>Msafi </a:t>
            </a:r>
            <a:r>
              <a:rPr lang="en-US" sz="3200" dirty="0" err="1">
                <a:solidFill>
                  <a:srgbClr val="002060"/>
                </a:solidFill>
              </a:rPr>
              <a:t>ni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mtu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mwenye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afya</a:t>
            </a:r>
            <a:r>
              <a:rPr lang="en-US" sz="3200" dirty="0">
                <a:solidFill>
                  <a:srgbClr val="002060"/>
                </a:solidFill>
              </a:rPr>
              <a:t>, </a:t>
            </a:r>
            <a:r>
              <a:rPr lang="en-US" sz="3200" dirty="0" err="1">
                <a:solidFill>
                  <a:srgbClr val="002060"/>
                </a:solidFill>
              </a:rPr>
              <a:t>yeye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hana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magonjwa</a:t>
            </a:r>
            <a:r>
              <a:rPr lang="en-US" sz="3200" dirty="0">
                <a:solidFill>
                  <a:srgbClr val="002060"/>
                </a:solidFill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200" dirty="0">
                <a:solidFill>
                  <a:srgbClr val="002060"/>
                </a:solidFill>
              </a:rPr>
              <a:t>Osha </a:t>
            </a:r>
            <a:r>
              <a:rPr lang="en-US" sz="3200" dirty="0" err="1">
                <a:solidFill>
                  <a:srgbClr val="002060"/>
                </a:solidFill>
              </a:rPr>
              <a:t>mikono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yako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kila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wakati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kabla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ya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kula</a:t>
            </a:r>
            <a:r>
              <a:rPr lang="en-US" sz="3200" dirty="0">
                <a:solidFill>
                  <a:srgbClr val="002060"/>
                </a:solidFill>
              </a:rPr>
              <a:t>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200" dirty="0" err="1">
                <a:solidFill>
                  <a:srgbClr val="002060"/>
                </a:solidFill>
              </a:rPr>
              <a:t>Hivyo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wewe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utakuwa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mtu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mwenye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afya</a:t>
            </a:r>
            <a:r>
              <a:rPr lang="en-US" sz="3200" dirty="0">
                <a:solidFill>
                  <a:srgbClr val="002060"/>
                </a:solidFill>
              </a:rPr>
              <a:t> pia!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B41132-36D7-A045-9B31-66DFE0C6ED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5877" y="1128451"/>
            <a:ext cx="1190997" cy="121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471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Kiswahili-</a:t>
            </a:r>
            <a:r>
              <a:rPr lang="en-US" dirty="0" err="1"/>
              <a:t>KiIngereza</a:t>
            </a:r>
            <a:r>
              <a:rPr lang="en-US" dirty="0"/>
              <a:t> translation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6257" y="2241957"/>
            <a:ext cx="7571084" cy="33130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solidFill>
                  <a:srgbClr val="002060"/>
                </a:solidFill>
              </a:rPr>
              <a:t>Msafi washes his hands before eating food!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rgbClr val="002060"/>
                </a:solidFill>
              </a:rPr>
              <a:t>Msafi is a healthy person, he has no sickness.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rgbClr val="002060"/>
                </a:solidFill>
              </a:rPr>
              <a:t>Wash your hands every time before eating, 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rgbClr val="002060"/>
                </a:solidFill>
              </a:rPr>
              <a:t>So you will be a healthy person too!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527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2896" y="390940"/>
            <a:ext cx="10178322" cy="5996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Potential Funder: US AID WASH (WATER, SANITATION, AND HYGEINE) </a:t>
            </a:r>
          </a:p>
          <a:p>
            <a:pPr lvl="1">
              <a:buFont typeface="Arial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2013-2018 WATER DEVELOPMENT STRATEGY HAS 3 GOALS; OUR POSTER FITS WITH THEIR SECOND GOAL  OF “SUPPORTING ADOPTION OF IMPROVED HYGEINE BEHAVIORS”</a:t>
            </a:r>
          </a:p>
          <a:p>
            <a:pPr lvl="1"/>
            <a:endParaRPr lang="en-US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TANZANIA WSP (WATER AND SANITATION PROJECT)</a:t>
            </a:r>
          </a:p>
          <a:p>
            <a:pPr lvl="1">
              <a:buFont typeface="Arial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 TANZANIA WSP HAS A PUBLIC-PRIVATE PARTNERSHIP FOR HANDWASHING WITH SOAP. (</a:t>
            </a:r>
            <a:r>
              <a:rPr lang="en-US" sz="2000" dirty="0" err="1">
                <a:solidFill>
                  <a:srgbClr val="002060"/>
                </a:solidFill>
              </a:rPr>
              <a:t>estabished</a:t>
            </a:r>
            <a:r>
              <a:rPr lang="en-US" sz="2000" dirty="0">
                <a:solidFill>
                  <a:srgbClr val="002060"/>
                </a:solidFill>
              </a:rPr>
              <a:t> in 2005).  UTILIZES MULTIPLE MEDIA OUTLETS SUCH AS COMIC STRIPS, FLYERS, EDUCATIONAL PROGRAMS, A RADIO SPOT,  AND A SOAP OPERA</a:t>
            </a:r>
          </a:p>
          <a:p>
            <a:pPr lvl="1">
              <a:buFont typeface="Arial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THE SOAP OPERA FOLLOWED ONE CHARACTER, MR. MTAFUNGWA, TO ENCOURAGE HAND WASHING. OUR HEALTH MESSAGE ALSO FOLLOWS A CHILD CHARACTER, MSAFI, WHO IS LEARNING TO WASH HIS HANDS WITH HIS FAMILY BEFORE MEALS</a:t>
            </a:r>
          </a:p>
        </p:txBody>
      </p:sp>
    </p:spTree>
    <p:extLst>
      <p:ext uri="{BB962C8B-B14F-4D97-AF65-F5344CB8AC3E}">
        <p14:creationId xmlns:p14="http://schemas.microsoft.com/office/powerpoint/2010/main" val="236419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9146" y="318944"/>
            <a:ext cx="5128592" cy="887005"/>
          </a:xfrm>
        </p:spPr>
        <p:txBody>
          <a:bodyPr/>
          <a:lstStyle/>
          <a:p>
            <a:r>
              <a:rPr lang="en-US" u="sng" dirty="0"/>
              <a:t>poor sanitation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014330"/>
            <a:ext cx="10178322" cy="3366054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2060"/>
                </a:solidFill>
              </a:rPr>
              <a:t>Hepatitis A</a:t>
            </a:r>
          </a:p>
          <a:p>
            <a:r>
              <a:rPr lang="en-US" sz="2800" dirty="0">
                <a:solidFill>
                  <a:srgbClr val="002060"/>
                </a:solidFill>
              </a:rPr>
              <a:t>Trachoma</a:t>
            </a:r>
          </a:p>
          <a:p>
            <a:r>
              <a:rPr lang="en-US" sz="2800" dirty="0" err="1">
                <a:solidFill>
                  <a:srgbClr val="002060"/>
                </a:solidFill>
              </a:rPr>
              <a:t>Schistosomiasis</a:t>
            </a:r>
            <a:endParaRPr lang="en-US" sz="2800" dirty="0">
              <a:solidFill>
                <a:srgbClr val="002060"/>
              </a:solidFill>
            </a:endParaRPr>
          </a:p>
          <a:p>
            <a:r>
              <a:rPr lang="en-US" sz="2800" dirty="0">
                <a:solidFill>
                  <a:srgbClr val="002060"/>
                </a:solidFill>
              </a:rPr>
              <a:t>Intestinal parasites (Ex. Hook worm)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002060"/>
                </a:solidFill>
              </a:rPr>
              <a:t>*Diarrheal Diseases- Cholera, rotavirus, E. Coli, and more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002060"/>
                </a:solidFill>
              </a:rPr>
              <a:t>*Acute Respiratory Infections- Pneumonia </a:t>
            </a: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 rot="7734725">
            <a:off x="4896351" y="1912152"/>
            <a:ext cx="2093844" cy="583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38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223359"/>
            <a:ext cx="10178322" cy="149213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TARGETED DISEASES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073427"/>
            <a:ext cx="10178322" cy="5592417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rgbClr val="002060"/>
                </a:solidFill>
              </a:rPr>
              <a:t>Pneumonia (15%) and Diarrhea (9%) are the TOP 2 KILLERS of young children around the world </a:t>
            </a:r>
          </a:p>
          <a:p>
            <a:pPr marL="0" indent="0">
              <a:buNone/>
            </a:pPr>
            <a:endParaRPr lang="en-US" sz="24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2060"/>
                </a:solidFill>
              </a:rPr>
              <a:t>Pneumonia (Acute respiratory system infection)</a:t>
            </a:r>
          </a:p>
          <a:p>
            <a:r>
              <a:rPr lang="en-US" sz="2400" dirty="0">
                <a:solidFill>
                  <a:srgbClr val="002060"/>
                </a:solidFill>
              </a:rPr>
              <a:t>Caused by bacteria, viruses and fungi</a:t>
            </a:r>
          </a:p>
          <a:p>
            <a:r>
              <a:rPr lang="en-US" sz="2400" dirty="0">
                <a:solidFill>
                  <a:srgbClr val="002060"/>
                </a:solidFill>
              </a:rPr>
              <a:t>Kills 2,500 children under 5 per day worldwide (UNICEF)</a:t>
            </a:r>
          </a:p>
          <a:p>
            <a:r>
              <a:rPr lang="en-US" sz="2400" dirty="0">
                <a:solidFill>
                  <a:srgbClr val="002060"/>
                </a:solidFill>
              </a:rPr>
              <a:t>Can be treated with antibiotics</a:t>
            </a:r>
          </a:p>
          <a:p>
            <a:r>
              <a:rPr lang="en-US" sz="2400" dirty="0">
                <a:solidFill>
                  <a:srgbClr val="002060"/>
                </a:solidFill>
              </a:rPr>
              <a:t>Can be prevented by clean environment and vaccination</a:t>
            </a:r>
          </a:p>
          <a:p>
            <a:pPr marL="0" indent="0">
              <a:buNone/>
            </a:pPr>
            <a:endParaRPr lang="en-US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2060"/>
                </a:solidFill>
              </a:rPr>
              <a:t>Diarrheal Disease</a:t>
            </a:r>
          </a:p>
          <a:p>
            <a:r>
              <a:rPr lang="en-US" sz="2400" dirty="0">
                <a:solidFill>
                  <a:srgbClr val="002060"/>
                </a:solidFill>
              </a:rPr>
              <a:t>Caused by unsanitary living conditions, contaminated water sources, and malnutrition </a:t>
            </a:r>
          </a:p>
          <a:p>
            <a:r>
              <a:rPr lang="en-US" sz="2400" dirty="0">
                <a:solidFill>
                  <a:srgbClr val="002060"/>
                </a:solidFill>
              </a:rPr>
              <a:t>Kills 1,400 children under 5 per day worldwide (UNICEF)</a:t>
            </a:r>
          </a:p>
          <a:p>
            <a:r>
              <a:rPr lang="en-US" sz="2400" dirty="0">
                <a:solidFill>
                  <a:srgbClr val="002060"/>
                </a:solidFill>
              </a:rPr>
              <a:t>Can be treated with oral rehydration therapy and zinc supplementation</a:t>
            </a:r>
          </a:p>
          <a:p>
            <a:r>
              <a:rPr lang="en-US" sz="2400" dirty="0">
                <a:solidFill>
                  <a:srgbClr val="002060"/>
                </a:solidFill>
              </a:rPr>
              <a:t>Can be prevented by hand washing, improved water sources and sanitation, rotavirus </a:t>
            </a:r>
            <a:r>
              <a:rPr lang="en-US" sz="2400" dirty="0" err="1">
                <a:solidFill>
                  <a:srgbClr val="002060"/>
                </a:solidFill>
              </a:rPr>
              <a:t>vaccinaiton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</a:p>
          <a:p>
            <a:endParaRPr lang="en-US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2060"/>
                </a:solidFill>
              </a:rPr>
              <a:t>TANZANIA</a:t>
            </a:r>
          </a:p>
          <a:p>
            <a:r>
              <a:rPr lang="en-US" sz="2400" dirty="0">
                <a:solidFill>
                  <a:srgbClr val="002060"/>
                </a:solidFill>
              </a:rPr>
              <a:t>15-19% of deaths in children under 5 are attributable to pneumonia (WHO 2015)</a:t>
            </a:r>
          </a:p>
          <a:p>
            <a:r>
              <a:rPr lang="en-US" sz="2400" dirty="0">
                <a:solidFill>
                  <a:srgbClr val="002060"/>
                </a:solidFill>
              </a:rPr>
              <a:t>5-9% of death in children under 5 are attributed to diarrheal diseases (WHO 2015)</a:t>
            </a:r>
          </a:p>
          <a:p>
            <a:endParaRPr lang="en-US" b="1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942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BE DONE?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72209"/>
            <a:ext cx="10178322" cy="50888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Treatment in Tanzania</a:t>
            </a:r>
          </a:p>
          <a:p>
            <a:r>
              <a:rPr lang="en-US" dirty="0">
                <a:solidFill>
                  <a:srgbClr val="002060"/>
                </a:solidFill>
              </a:rPr>
              <a:t>55% of under-5 children with suspected pneumonia are taken to health provider</a:t>
            </a:r>
          </a:p>
          <a:p>
            <a:r>
              <a:rPr lang="en-US" dirty="0">
                <a:solidFill>
                  <a:srgbClr val="002060"/>
                </a:solidFill>
              </a:rPr>
              <a:t>45% of under-5 children with diarrhea are receiving oral rehydration salts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Disease Prevention Methods:</a:t>
            </a:r>
          </a:p>
          <a:p>
            <a:r>
              <a:rPr lang="en-US" dirty="0">
                <a:solidFill>
                  <a:srgbClr val="002060"/>
                </a:solidFill>
              </a:rPr>
              <a:t>WASH (Safe water,  Adequate Sanitation, and Hygiene)</a:t>
            </a:r>
          </a:p>
          <a:p>
            <a:r>
              <a:rPr lang="en-US" dirty="0">
                <a:solidFill>
                  <a:srgbClr val="002060"/>
                </a:solidFill>
              </a:rPr>
              <a:t>Clean environment </a:t>
            </a: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Efficiency of Prevention </a:t>
            </a:r>
          </a:p>
          <a:p>
            <a:r>
              <a:rPr lang="en-US" dirty="0">
                <a:solidFill>
                  <a:srgbClr val="002060"/>
                </a:solidFill>
              </a:rPr>
              <a:t>Sanitation education and access to soap in schools improve attendance (CDC)</a:t>
            </a:r>
          </a:p>
          <a:p>
            <a:r>
              <a:rPr lang="en-US" dirty="0">
                <a:solidFill>
                  <a:srgbClr val="002060"/>
                </a:solidFill>
              </a:rPr>
              <a:t>Washing hands with soap and water could reduce diarrheal disease-associated deaths by up to 50% (WHO)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05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Our Approach:</a:t>
            </a:r>
            <a:br>
              <a:rPr lang="en-US" sz="4000" dirty="0"/>
            </a:br>
            <a:r>
              <a:rPr lang="en-US" sz="4000" dirty="0"/>
              <a:t>We created a character named </a:t>
            </a:r>
            <a:r>
              <a:rPr lang="en-US" sz="4000" dirty="0" err="1">
                <a:solidFill>
                  <a:srgbClr val="002060"/>
                </a:solidFill>
              </a:rPr>
              <a:t>msafi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874516"/>
            <a:ext cx="10178322" cy="45262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u="sng" dirty="0">
                <a:solidFill>
                  <a:srgbClr val="002060"/>
                </a:solidFill>
              </a:rPr>
              <a:t>Msafi</a:t>
            </a:r>
          </a:p>
          <a:p>
            <a:r>
              <a:rPr lang="en-US" sz="2200" dirty="0">
                <a:solidFill>
                  <a:srgbClr val="002060"/>
                </a:solidFill>
              </a:rPr>
              <a:t>Kiswahili-English translation: Msafi means a clean person </a:t>
            </a:r>
          </a:p>
          <a:p>
            <a:r>
              <a:rPr lang="en-US" sz="2200" dirty="0">
                <a:solidFill>
                  <a:srgbClr val="002060"/>
                </a:solidFill>
              </a:rPr>
              <a:t>Adolescent boy, age ~11 </a:t>
            </a:r>
          </a:p>
          <a:p>
            <a:r>
              <a:rPr lang="en-US" sz="2200" dirty="0">
                <a:solidFill>
                  <a:srgbClr val="002060"/>
                </a:solidFill>
              </a:rPr>
              <a:t>Eats every meal with his parents/grandparents and little sister </a:t>
            </a:r>
          </a:p>
          <a:p>
            <a:pPr marL="0" indent="0">
              <a:buNone/>
            </a:pPr>
            <a:endParaRPr lang="en-US" sz="22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200" b="1" dirty="0">
                <a:solidFill>
                  <a:srgbClr val="002060"/>
                </a:solidFill>
              </a:rPr>
              <a:t>Targeting a Behavior</a:t>
            </a:r>
          </a:p>
          <a:p>
            <a:r>
              <a:rPr lang="en-US" sz="2200" dirty="0">
                <a:solidFill>
                  <a:srgbClr val="002060"/>
                </a:solidFill>
              </a:rPr>
              <a:t>We are using Msafi to show children how to practice proper hygiene and sanitation 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Arrows outline the 3-step sequence of events necessary for proper hand sanitation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826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25217"/>
            <a:ext cx="10178322" cy="54201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200" dirty="0">
                <a:solidFill>
                  <a:srgbClr val="002060"/>
                </a:solidFill>
              </a:rPr>
              <a:t>We originally had Msafi as a superhero in order to appeal to authority to children </a:t>
            </a:r>
            <a:r>
              <a:rPr lang="en-US" sz="2200" b="1" dirty="0">
                <a:solidFill>
                  <a:srgbClr val="002060"/>
                </a:solidFill>
              </a:rPr>
              <a:t>BUT…</a:t>
            </a:r>
          </a:p>
          <a:p>
            <a:r>
              <a:rPr lang="en-US" sz="2200" dirty="0">
                <a:solidFill>
                  <a:srgbClr val="002060"/>
                </a:solidFill>
              </a:rPr>
              <a:t>Our Tanzanian friends did not know what superheroes were</a:t>
            </a:r>
          </a:p>
          <a:p>
            <a:pPr marL="228600"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</a:rPr>
              <a:t>Their heroes as children were their family members, not book characters </a:t>
            </a:r>
          </a:p>
          <a:p>
            <a:pPr marL="0" lvl="1" indent="0">
              <a:buNone/>
            </a:pPr>
            <a:endParaRPr lang="en-US" sz="22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200" b="1" dirty="0">
                <a:solidFill>
                  <a:srgbClr val="002060"/>
                </a:solidFill>
              </a:rPr>
              <a:t>Question: </a:t>
            </a:r>
            <a:r>
              <a:rPr lang="en-US" sz="2200" dirty="0" err="1">
                <a:solidFill>
                  <a:srgbClr val="002060"/>
                </a:solidFill>
              </a:rPr>
              <a:t>Mtu</a:t>
            </a:r>
            <a:r>
              <a:rPr lang="en-US" sz="2200" dirty="0">
                <a:solidFill>
                  <a:srgbClr val="002060"/>
                </a:solidFill>
              </a:rPr>
              <a:t> </a:t>
            </a:r>
            <a:r>
              <a:rPr lang="en-US" sz="2200" dirty="0" err="1">
                <a:solidFill>
                  <a:srgbClr val="002060"/>
                </a:solidFill>
              </a:rPr>
              <a:t>ambaye</a:t>
            </a:r>
            <a:r>
              <a:rPr lang="en-US" sz="2200" dirty="0">
                <a:solidFill>
                  <a:srgbClr val="002060"/>
                </a:solidFill>
              </a:rPr>
              <a:t> </a:t>
            </a:r>
            <a:r>
              <a:rPr lang="en-US" sz="2200" dirty="0" err="1">
                <a:solidFill>
                  <a:srgbClr val="002060"/>
                </a:solidFill>
              </a:rPr>
              <a:t>ni</a:t>
            </a:r>
            <a:r>
              <a:rPr lang="en-US" sz="2200" dirty="0">
                <a:solidFill>
                  <a:srgbClr val="002060"/>
                </a:solidFill>
              </a:rPr>
              <a:t> </a:t>
            </a:r>
            <a:r>
              <a:rPr lang="en-US" sz="2200" dirty="0" err="1">
                <a:solidFill>
                  <a:srgbClr val="002060"/>
                </a:solidFill>
              </a:rPr>
              <a:t>musuko</a:t>
            </a:r>
            <a:r>
              <a:rPr lang="en-US" sz="2200" dirty="0">
                <a:solidFill>
                  <a:srgbClr val="002060"/>
                </a:solidFill>
              </a:rPr>
              <a:t> </a:t>
            </a:r>
            <a:r>
              <a:rPr lang="en-US" sz="2200" dirty="0" err="1">
                <a:solidFill>
                  <a:srgbClr val="002060"/>
                </a:solidFill>
              </a:rPr>
              <a:t>wako</a:t>
            </a:r>
            <a:r>
              <a:rPr lang="en-US" sz="2200" dirty="0">
                <a:solidFill>
                  <a:srgbClr val="002060"/>
                </a:solidFill>
              </a:rPr>
              <a:t>? (Who is the person that inspires you?)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002060"/>
                </a:solidFill>
              </a:rPr>
              <a:t>Female Response: </a:t>
            </a:r>
            <a:r>
              <a:rPr lang="en-US" sz="2200" dirty="0" err="1">
                <a:solidFill>
                  <a:srgbClr val="002060"/>
                </a:solidFill>
              </a:rPr>
              <a:t>Shangazi</a:t>
            </a:r>
            <a:r>
              <a:rPr lang="en-US" sz="2200" dirty="0">
                <a:solidFill>
                  <a:srgbClr val="002060"/>
                </a:solidFill>
              </a:rPr>
              <a:t> </a:t>
            </a:r>
            <a:r>
              <a:rPr lang="en-US" sz="2200" dirty="0" err="1">
                <a:solidFill>
                  <a:srgbClr val="002060"/>
                </a:solidFill>
              </a:rPr>
              <a:t>na</a:t>
            </a:r>
            <a:r>
              <a:rPr lang="en-US" sz="2200" dirty="0">
                <a:solidFill>
                  <a:srgbClr val="002060"/>
                </a:solidFill>
              </a:rPr>
              <a:t> dada (Aunt and sister)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002060"/>
                </a:solidFill>
              </a:rPr>
              <a:t>Male Response: Baba </a:t>
            </a:r>
            <a:r>
              <a:rPr lang="en-US" sz="2200" dirty="0" err="1">
                <a:solidFill>
                  <a:srgbClr val="002060"/>
                </a:solidFill>
              </a:rPr>
              <a:t>na</a:t>
            </a:r>
            <a:r>
              <a:rPr lang="en-US" sz="2200" dirty="0">
                <a:solidFill>
                  <a:srgbClr val="002060"/>
                </a:solidFill>
              </a:rPr>
              <a:t> Momma (Father and mother)</a:t>
            </a:r>
          </a:p>
          <a:p>
            <a:pPr marL="0" indent="0">
              <a:buNone/>
            </a:pPr>
            <a:endParaRPr lang="en-US" sz="22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2200" b="1" dirty="0">
                <a:solidFill>
                  <a:srgbClr val="002060"/>
                </a:solidFill>
              </a:rPr>
              <a:t>We changed the direction of our health message to target behavior change within the entire family</a:t>
            </a:r>
          </a:p>
        </p:txBody>
      </p:sp>
    </p:spTree>
    <p:extLst>
      <p:ext uri="{BB962C8B-B14F-4D97-AF65-F5344CB8AC3E}">
        <p14:creationId xmlns:p14="http://schemas.microsoft.com/office/powerpoint/2010/main" val="63302748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</a:majorFont>
      <a:minorFont>
        <a:latin typeface="Gill Sans MT" panose="020B0502020104020203"/>
        <a:ea typeface=""/>
        <a:cs typeface="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2640</TotalTime>
  <Words>823</Words>
  <Application>Microsoft Macintosh PowerPoint</Application>
  <PresentationFormat>Widescreen</PresentationFormat>
  <Paragraphs>106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Gill Sans MT</vt:lpstr>
      <vt:lpstr>Impact</vt:lpstr>
      <vt:lpstr>Badge</vt:lpstr>
      <vt:lpstr>MSAFI Hand-washing Health Message </vt:lpstr>
      <vt:lpstr>Kuwa Kama Msafi!</vt:lpstr>
      <vt:lpstr>Kiswahili-KiIngereza translation</vt:lpstr>
      <vt:lpstr>PowerPoint Presentation</vt:lpstr>
      <vt:lpstr>poor sanitation  </vt:lpstr>
      <vt:lpstr>TARGETED DISEASES</vt:lpstr>
      <vt:lpstr>What can BE DONE?</vt:lpstr>
      <vt:lpstr>Our Approach: We created a character named msafi</vt:lpstr>
      <vt:lpstr>Additional thoughts</vt:lpstr>
      <vt:lpstr>Context: Use of color association</vt:lpstr>
      <vt:lpstr>Appeals</vt:lpstr>
      <vt:lpstr>Call to Action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MSAFI Hand-washing Health Message </dc:title>
  <dc:creator>McLeod, Aniah</dc:creator>
  <cp:lastModifiedBy>Microsoft Office User</cp:lastModifiedBy>
  <cp:revision>30</cp:revision>
  <dcterms:created xsi:type="dcterms:W3CDTF">2017-06-13T19:37:42Z</dcterms:created>
  <dcterms:modified xsi:type="dcterms:W3CDTF">2019-03-31T17:19:46Z</dcterms:modified>
</cp:coreProperties>
</file>